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sldIdLst>
    <p:sldId id="308" r:id="rId2"/>
    <p:sldId id="256" r:id="rId3"/>
    <p:sldId id="303" r:id="rId4"/>
    <p:sldId id="271" r:id="rId5"/>
    <p:sldId id="257" r:id="rId6"/>
    <p:sldId id="272" r:id="rId7"/>
    <p:sldId id="276" r:id="rId8"/>
    <p:sldId id="277" r:id="rId9"/>
    <p:sldId id="258" r:id="rId10"/>
    <p:sldId id="259" r:id="rId11"/>
    <p:sldId id="273" r:id="rId12"/>
    <p:sldId id="281" r:id="rId13"/>
    <p:sldId id="260" r:id="rId14"/>
    <p:sldId id="274" r:id="rId15"/>
    <p:sldId id="278" r:id="rId16"/>
    <p:sldId id="261" r:id="rId17"/>
    <p:sldId id="262" r:id="rId18"/>
    <p:sldId id="265" r:id="rId19"/>
    <p:sldId id="263" r:id="rId20"/>
    <p:sldId id="264" r:id="rId21"/>
    <p:sldId id="266" r:id="rId22"/>
    <p:sldId id="279" r:id="rId23"/>
    <p:sldId id="280" r:id="rId24"/>
    <p:sldId id="267" r:id="rId25"/>
    <p:sldId id="275" r:id="rId26"/>
    <p:sldId id="282" r:id="rId27"/>
    <p:sldId id="283" r:id="rId28"/>
    <p:sldId id="284" r:id="rId29"/>
    <p:sldId id="285" r:id="rId30"/>
    <p:sldId id="286" r:id="rId31"/>
    <p:sldId id="287" r:id="rId32"/>
    <p:sldId id="288" r:id="rId33"/>
    <p:sldId id="290" r:id="rId34"/>
    <p:sldId id="268" r:id="rId35"/>
    <p:sldId id="291" r:id="rId36"/>
    <p:sldId id="269" r:id="rId37"/>
    <p:sldId id="270" r:id="rId38"/>
    <p:sldId id="292" r:id="rId39"/>
    <p:sldId id="293" r:id="rId40"/>
    <p:sldId id="294" r:id="rId41"/>
    <p:sldId id="295" r:id="rId42"/>
    <p:sldId id="296" r:id="rId43"/>
    <p:sldId id="297" r:id="rId44"/>
    <p:sldId id="298" r:id="rId45"/>
    <p:sldId id="301" r:id="rId46"/>
    <p:sldId id="306" r:id="rId47"/>
    <p:sldId id="299" r:id="rId48"/>
    <p:sldId id="307"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676"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54E635-E6AD-4D3F-9C09-D667FBE33CD8}" type="datetimeFigureOut">
              <a:rPr lang="en-GB" smtClean="0"/>
              <a:pPr/>
              <a:t>06/01/2015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47150-47ED-4713-AA4E-9CA44AF9CB8E}" type="slidenum">
              <a:rPr lang="en-GB" smtClean="0"/>
              <a:pPr/>
              <a:t>‹#›</a:t>
            </a:fld>
            <a:endParaRPr lang="en-GB"/>
          </a:p>
        </p:txBody>
      </p:sp>
    </p:spTree>
    <p:extLst>
      <p:ext uri="{BB962C8B-B14F-4D97-AF65-F5344CB8AC3E}">
        <p14:creationId xmlns="" xmlns:p14="http://schemas.microsoft.com/office/powerpoint/2010/main" val="487966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38656D-6FE4-48C8-A4FE-558E5F5B3DB3}"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US" smtClean="0"/>
              <a:t>Jackie Sharpe, Specialist Senior Educational Psychologist</a:t>
            </a:r>
            <a:endParaRPr lang="en-GB" dirty="0"/>
          </a:p>
        </p:txBody>
      </p:sp>
      <p:sp>
        <p:nvSpPr>
          <p:cNvPr id="6" name="Slide Number Placeholder 5"/>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279317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13D0DF-C6A5-4230-91F3-3BA23C1AC5F9}"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US" smtClean="0"/>
              <a:t>Jackie Sharpe, Specialist Senior Educational Psychologist</a:t>
            </a:r>
            <a:endParaRPr lang="en-GB" dirty="0"/>
          </a:p>
        </p:txBody>
      </p:sp>
      <p:sp>
        <p:nvSpPr>
          <p:cNvPr id="6" name="Slide Number Placeholder 5"/>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1973512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29456A-DEAE-42E7-BD91-1ABB13104794}"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US" smtClean="0"/>
              <a:t>Jackie Sharpe, Specialist Senior Educational Psychologist</a:t>
            </a:r>
            <a:endParaRPr lang="en-GB" dirty="0"/>
          </a:p>
        </p:txBody>
      </p:sp>
      <p:sp>
        <p:nvSpPr>
          <p:cNvPr id="6" name="Slide Number Placeholder 5"/>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182698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0FCCD0-2DF8-492D-9DCC-860B15FC7322}"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US" smtClean="0"/>
              <a:t>Jackie Sharpe, Specialist Senior Educational Psychologist</a:t>
            </a:r>
            <a:endParaRPr lang="en-GB" dirty="0"/>
          </a:p>
        </p:txBody>
      </p:sp>
      <p:sp>
        <p:nvSpPr>
          <p:cNvPr id="6" name="Slide Number Placeholder 5"/>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419948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566117-56C5-4A4C-A48D-C0E9939943F6}"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US" smtClean="0"/>
              <a:t>Jackie Sharpe, Specialist Senior Educational Psychologist</a:t>
            </a:r>
            <a:endParaRPr lang="en-GB" dirty="0"/>
          </a:p>
        </p:txBody>
      </p:sp>
      <p:sp>
        <p:nvSpPr>
          <p:cNvPr id="6" name="Slide Number Placeholder 5"/>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2339363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F903A8-8FF5-4446-B412-A56F68205334}" type="datetime1">
              <a:rPr lang="en-GB" smtClean="0"/>
              <a:pPr/>
              <a:t>06/01/2015</a:t>
            </a:fld>
            <a:endParaRPr lang="en-GB" dirty="0"/>
          </a:p>
        </p:txBody>
      </p:sp>
      <p:sp>
        <p:nvSpPr>
          <p:cNvPr id="6" name="Footer Placeholder 5"/>
          <p:cNvSpPr>
            <a:spLocks noGrp="1"/>
          </p:cNvSpPr>
          <p:nvPr>
            <p:ph type="ftr" sz="quarter" idx="11"/>
          </p:nvPr>
        </p:nvSpPr>
        <p:spPr/>
        <p:txBody>
          <a:bodyPr/>
          <a:lstStyle/>
          <a:p>
            <a:r>
              <a:rPr lang="en-US" smtClean="0"/>
              <a:t>Jackie Sharpe, Specialist Senior Educational Psychologist</a:t>
            </a:r>
            <a:endParaRPr lang="en-GB" dirty="0"/>
          </a:p>
        </p:txBody>
      </p:sp>
      <p:sp>
        <p:nvSpPr>
          <p:cNvPr id="7" name="Slide Number Placeholder 6"/>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277438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AD6DB20-6E97-4D35-B0BD-42E034672F28}" type="datetime1">
              <a:rPr lang="en-GB" smtClean="0"/>
              <a:pPr/>
              <a:t>06/01/2015</a:t>
            </a:fld>
            <a:endParaRPr lang="en-GB" dirty="0"/>
          </a:p>
        </p:txBody>
      </p:sp>
      <p:sp>
        <p:nvSpPr>
          <p:cNvPr id="8" name="Footer Placeholder 7"/>
          <p:cNvSpPr>
            <a:spLocks noGrp="1"/>
          </p:cNvSpPr>
          <p:nvPr>
            <p:ph type="ftr" sz="quarter" idx="11"/>
          </p:nvPr>
        </p:nvSpPr>
        <p:spPr/>
        <p:txBody>
          <a:bodyPr/>
          <a:lstStyle/>
          <a:p>
            <a:r>
              <a:rPr lang="en-US" smtClean="0"/>
              <a:t>Jackie Sharpe, Specialist Senior Educational Psychologist</a:t>
            </a:r>
            <a:endParaRPr lang="en-GB" dirty="0"/>
          </a:p>
        </p:txBody>
      </p:sp>
      <p:sp>
        <p:nvSpPr>
          <p:cNvPr id="9" name="Slide Number Placeholder 8"/>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120668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4E8215-E3CD-41BA-A718-4C03C3934D79}" type="datetime1">
              <a:rPr lang="en-GB" smtClean="0"/>
              <a:pPr/>
              <a:t>06/01/2015</a:t>
            </a:fld>
            <a:endParaRPr lang="en-GB" dirty="0"/>
          </a:p>
        </p:txBody>
      </p:sp>
      <p:sp>
        <p:nvSpPr>
          <p:cNvPr id="4" name="Footer Placeholder 3"/>
          <p:cNvSpPr>
            <a:spLocks noGrp="1"/>
          </p:cNvSpPr>
          <p:nvPr>
            <p:ph type="ftr" sz="quarter" idx="11"/>
          </p:nvPr>
        </p:nvSpPr>
        <p:spPr/>
        <p:txBody>
          <a:bodyPr/>
          <a:lstStyle/>
          <a:p>
            <a:r>
              <a:rPr lang="en-US" smtClean="0"/>
              <a:t>Jackie Sharpe, Specialist Senior Educational Psychologist</a:t>
            </a:r>
            <a:endParaRPr lang="en-GB" dirty="0"/>
          </a:p>
        </p:txBody>
      </p:sp>
      <p:sp>
        <p:nvSpPr>
          <p:cNvPr id="5" name="Slide Number Placeholder 4"/>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95985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7D620-3F1F-46CF-AFFE-A5E6AEB3BE26}" type="datetime1">
              <a:rPr lang="en-GB" smtClean="0"/>
              <a:pPr/>
              <a:t>06/01/2015</a:t>
            </a:fld>
            <a:endParaRPr lang="en-GB" dirty="0"/>
          </a:p>
        </p:txBody>
      </p:sp>
      <p:sp>
        <p:nvSpPr>
          <p:cNvPr id="3" name="Footer Placeholder 2"/>
          <p:cNvSpPr>
            <a:spLocks noGrp="1"/>
          </p:cNvSpPr>
          <p:nvPr>
            <p:ph type="ftr" sz="quarter" idx="11"/>
          </p:nvPr>
        </p:nvSpPr>
        <p:spPr/>
        <p:txBody>
          <a:bodyPr/>
          <a:lstStyle/>
          <a:p>
            <a:r>
              <a:rPr lang="en-US" smtClean="0"/>
              <a:t>Jackie Sharpe, Specialist Senior Educational Psychologist</a:t>
            </a:r>
            <a:endParaRPr lang="en-GB" dirty="0"/>
          </a:p>
        </p:txBody>
      </p:sp>
      <p:sp>
        <p:nvSpPr>
          <p:cNvPr id="4" name="Slide Number Placeholder 3"/>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93049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3CCAA-5EF5-4E9E-A519-F1F8B9BBBFC2}" type="datetime1">
              <a:rPr lang="en-GB" smtClean="0"/>
              <a:pPr/>
              <a:t>06/01/2015</a:t>
            </a:fld>
            <a:endParaRPr lang="en-GB" dirty="0"/>
          </a:p>
        </p:txBody>
      </p:sp>
      <p:sp>
        <p:nvSpPr>
          <p:cNvPr id="6" name="Footer Placeholder 5"/>
          <p:cNvSpPr>
            <a:spLocks noGrp="1"/>
          </p:cNvSpPr>
          <p:nvPr>
            <p:ph type="ftr" sz="quarter" idx="11"/>
          </p:nvPr>
        </p:nvSpPr>
        <p:spPr/>
        <p:txBody>
          <a:bodyPr/>
          <a:lstStyle/>
          <a:p>
            <a:r>
              <a:rPr lang="en-US" smtClean="0"/>
              <a:t>Jackie Sharpe, Specialist Senior Educational Psychologist</a:t>
            </a:r>
            <a:endParaRPr lang="en-GB" dirty="0"/>
          </a:p>
        </p:txBody>
      </p:sp>
      <p:sp>
        <p:nvSpPr>
          <p:cNvPr id="7" name="Slide Number Placeholder 6"/>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3004619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BB0F2-FF11-4F13-B170-9CDD85AAB9B8}" type="datetime1">
              <a:rPr lang="en-GB" smtClean="0"/>
              <a:pPr/>
              <a:t>06/01/2015</a:t>
            </a:fld>
            <a:endParaRPr lang="en-GB" dirty="0"/>
          </a:p>
        </p:txBody>
      </p:sp>
      <p:sp>
        <p:nvSpPr>
          <p:cNvPr id="6" name="Footer Placeholder 5"/>
          <p:cNvSpPr>
            <a:spLocks noGrp="1"/>
          </p:cNvSpPr>
          <p:nvPr>
            <p:ph type="ftr" sz="quarter" idx="11"/>
          </p:nvPr>
        </p:nvSpPr>
        <p:spPr/>
        <p:txBody>
          <a:bodyPr/>
          <a:lstStyle/>
          <a:p>
            <a:r>
              <a:rPr lang="en-US" smtClean="0"/>
              <a:t>Jackie Sharpe, Specialist Senior Educational Psychologist</a:t>
            </a:r>
            <a:endParaRPr lang="en-GB" dirty="0"/>
          </a:p>
        </p:txBody>
      </p:sp>
      <p:sp>
        <p:nvSpPr>
          <p:cNvPr id="7" name="Slide Number Placeholder 6"/>
          <p:cNvSpPr>
            <a:spLocks noGrp="1"/>
          </p:cNvSpPr>
          <p:nvPr>
            <p:ph type="sldNum" sz="quarter" idx="12"/>
          </p:nvPr>
        </p:nvSpPr>
        <p:spPr/>
        <p:txBody>
          <a:body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592123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42B99-170B-482A-9264-213ED3A90D78}" type="datetime1">
              <a:rPr lang="en-GB" smtClean="0"/>
              <a:pPr/>
              <a:t>06/01/2015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Jackie Sharpe, Specialist Senior Educational Psychologist</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19FFE-0278-4E84-B301-1ED6724786B5}" type="slidenum">
              <a:rPr lang="en-GB" smtClean="0"/>
              <a:pPr/>
              <a:t>‹#›</a:t>
            </a:fld>
            <a:endParaRPr lang="en-GB" dirty="0"/>
          </a:p>
        </p:txBody>
      </p:sp>
    </p:spTree>
    <p:extLst>
      <p:ext uri="{BB962C8B-B14F-4D97-AF65-F5344CB8AC3E}">
        <p14:creationId xmlns="" xmlns:p14="http://schemas.microsoft.com/office/powerpoint/2010/main" val="1482324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5649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95536" y="1844988"/>
            <a:ext cx="8229600" cy="3024336"/>
          </a:xfrm>
        </p:spPr>
        <p:txBody>
          <a:bodyPr>
            <a:normAutofit/>
          </a:bodyPr>
          <a:lstStyle/>
          <a:p>
            <a:r>
              <a:rPr lang="en-GB" sz="5400" b="1" dirty="0" smtClean="0"/>
              <a:t>Attachment and Behaviours</a:t>
            </a:r>
            <a:r>
              <a:rPr lang="en-GB" sz="5400" b="1" dirty="0"/>
              <a:t/>
            </a:r>
            <a:br>
              <a:rPr lang="en-GB" sz="5400" b="1" dirty="0"/>
            </a:br>
            <a:r>
              <a:rPr lang="en-GB" sz="5400" b="1" dirty="0" smtClean="0"/>
              <a:t/>
            </a:r>
            <a:br>
              <a:rPr lang="en-GB" sz="5400" b="1" dirty="0" smtClean="0"/>
            </a:br>
            <a:endParaRPr lang="en-GB" sz="31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C:\Users\Jackie.Sharpe\AppData\Local\Microsoft\Windows\Temporary Internet Files\Content.IE5\ERUYYDQK\MC900391040[1].wmf"/>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836035" y="5225217"/>
            <a:ext cx="1471930" cy="1061720"/>
          </a:xfrm>
          <a:prstGeom prst="rect">
            <a:avLst/>
          </a:prstGeom>
          <a:noFill/>
          <a:ln>
            <a:noFill/>
          </a:ln>
        </p:spPr>
      </p:pic>
    </p:spTree>
    <p:extLst>
      <p:ext uri="{BB962C8B-B14F-4D97-AF65-F5344CB8AC3E}">
        <p14:creationId xmlns="" xmlns:p14="http://schemas.microsoft.com/office/powerpoint/2010/main" val="2734433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27688"/>
            <a:ext cx="8229600" cy="1944216"/>
          </a:xfrm>
        </p:spPr>
        <p:txBody>
          <a:bodyPr>
            <a:normAutofit/>
          </a:bodyPr>
          <a:lstStyle/>
          <a:p>
            <a:pPr marL="0" indent="0" algn="ctr">
              <a:buNone/>
            </a:pPr>
            <a:r>
              <a:rPr lang="en-GB" dirty="0" smtClean="0"/>
              <a:t>What does safety mean?</a:t>
            </a:r>
          </a:p>
          <a:p>
            <a:pPr marL="0" indent="0" algn="ctr">
              <a:buNone/>
            </a:pPr>
            <a:endParaRPr lang="en-GB" dirty="0"/>
          </a:p>
          <a:p>
            <a:pPr marL="0" indent="0" algn="ctr">
              <a:buNone/>
            </a:pPr>
            <a:r>
              <a:rPr lang="en-GB" dirty="0" smtClean="0"/>
              <a:t>What does security mean?</a:t>
            </a:r>
            <a:endParaRPr lang="en-GB" dirty="0"/>
          </a:p>
        </p:txBody>
      </p:sp>
      <p:sp>
        <p:nvSpPr>
          <p:cNvPr id="5" name="Footer Placeholder 4"/>
          <p:cNvSpPr>
            <a:spLocks noGrp="1"/>
          </p:cNvSpPr>
          <p:nvPr>
            <p:ph type="ftr" sz="quarter" idx="11"/>
          </p:nvPr>
        </p:nvSpPr>
        <p:spPr/>
        <p:txBody>
          <a:bodyPr/>
          <a:lstStyle/>
          <a:p>
            <a:endParaRPr lang="en-GB" sz="900" dirty="0"/>
          </a:p>
        </p:txBody>
      </p:sp>
      <p:pic>
        <p:nvPicPr>
          <p:cNvPr id="4"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C:\Users\Jackie.Sharpe\AppData\Local\Microsoft\Windows\Temporary Internet Files\Content.IE5\VB9D3R7C\MP900442523[1].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799840" y="1615640"/>
            <a:ext cx="1544320" cy="1277620"/>
          </a:xfrm>
          <a:prstGeom prst="rect">
            <a:avLst/>
          </a:prstGeom>
          <a:noFill/>
          <a:ln>
            <a:noFill/>
          </a:ln>
        </p:spPr>
      </p:pic>
    </p:spTree>
    <p:extLst>
      <p:ext uri="{BB962C8B-B14F-4D97-AF65-F5344CB8AC3E}">
        <p14:creationId xmlns="" xmlns:p14="http://schemas.microsoft.com/office/powerpoint/2010/main" val="132532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988113"/>
            <a:ext cx="8229600" cy="3196952"/>
          </a:xfrm>
        </p:spPr>
        <p:txBody>
          <a:bodyPr>
            <a:normAutofit/>
          </a:bodyPr>
          <a:lstStyle/>
          <a:p>
            <a:pPr marL="0" indent="0" algn="ctr">
              <a:buNone/>
            </a:pPr>
            <a:r>
              <a:rPr lang="en-GB" sz="2800" dirty="0" smtClean="0"/>
              <a:t>Think about a child you have taught who appears happy and well adjusted. What is is about their responses that leads you to think this?</a:t>
            </a:r>
          </a:p>
          <a:p>
            <a:pPr marL="0" indent="0" algn="ctr">
              <a:buNone/>
            </a:pPr>
            <a:endParaRPr lang="en-GB" sz="2800" dirty="0"/>
          </a:p>
          <a:p>
            <a:pPr marL="0" indent="0" algn="ctr">
              <a:buNone/>
            </a:pPr>
            <a:r>
              <a:rPr lang="en-GB" sz="2800" dirty="0" smtClean="0"/>
              <a:t>Can you interpret their responses and behaviours in terms of their likely attachment history?</a:t>
            </a:r>
            <a:endParaRPr lang="en-GB" sz="28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62267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34076" y="2033304"/>
            <a:ext cx="8229600" cy="2835856"/>
          </a:xfrm>
        </p:spPr>
        <p:txBody>
          <a:bodyPr>
            <a:normAutofit fontScale="92500" lnSpcReduction="20000"/>
          </a:bodyPr>
          <a:lstStyle/>
          <a:p>
            <a:pPr marL="0" indent="0">
              <a:buNone/>
            </a:pPr>
            <a:r>
              <a:rPr lang="en-GB" dirty="0" smtClean="0"/>
              <a:t>Secure child’s working model:</a:t>
            </a:r>
          </a:p>
          <a:p>
            <a:pPr marL="0" indent="0">
              <a:buNone/>
            </a:pPr>
            <a:endParaRPr lang="en-GB" sz="1600" dirty="0" smtClean="0"/>
          </a:p>
          <a:p>
            <a:pPr marL="0" indent="0">
              <a:buNone/>
            </a:pPr>
            <a:endParaRPr lang="en-GB" sz="1600" dirty="0"/>
          </a:p>
          <a:p>
            <a:pPr marL="0" indent="0" algn="ctr">
              <a:buNone/>
            </a:pPr>
            <a:r>
              <a:rPr lang="en-GB" sz="2800" b="1" dirty="0" smtClean="0">
                <a:latin typeface="Bradley Hand ITC" panose="03070402050302030203" pitchFamily="66" charset="0"/>
              </a:rPr>
              <a:t>‘Adults are reliable and helpful.  I know that I can trust them to look out for me and to meet my needs.  I can trust you and other people. I am okay if you are with me or if you are busy doing other stuff and you find me quite easy to get along with’.</a:t>
            </a:r>
            <a:endParaRPr lang="en-GB" sz="2800" b="1" dirty="0">
              <a:latin typeface="Bradley Hand ITC" panose="03070402050302030203" pitchFamily="66" charset="0"/>
            </a:endParaRPr>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12933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77268" y="1843601"/>
            <a:ext cx="8229600" cy="4118839"/>
          </a:xfrm>
        </p:spPr>
        <p:txBody>
          <a:bodyPr>
            <a:normAutofit/>
          </a:bodyPr>
          <a:lstStyle/>
          <a:p>
            <a:pPr marL="0" indent="0">
              <a:buNone/>
            </a:pPr>
            <a:r>
              <a:rPr lang="en-GB" sz="2800" b="1" dirty="0" smtClean="0"/>
              <a:t>The child with secure attachments:</a:t>
            </a:r>
          </a:p>
          <a:p>
            <a:endParaRPr lang="en-GB" sz="900" dirty="0"/>
          </a:p>
          <a:p>
            <a:r>
              <a:rPr lang="en-GB" sz="2000" dirty="0"/>
              <a:t>P</a:t>
            </a:r>
            <a:r>
              <a:rPr lang="en-GB" sz="2000" dirty="0" smtClean="0"/>
              <a:t>hysical and emotional needs are adequately met</a:t>
            </a:r>
          </a:p>
          <a:p>
            <a:endParaRPr lang="en-GB" sz="1200" dirty="0" smtClean="0"/>
          </a:p>
          <a:p>
            <a:r>
              <a:rPr lang="en-GB" sz="2000" dirty="0" smtClean="0"/>
              <a:t>Feels physically safe</a:t>
            </a:r>
          </a:p>
          <a:p>
            <a:endParaRPr lang="en-GB" sz="1200" dirty="0" smtClean="0"/>
          </a:p>
          <a:p>
            <a:r>
              <a:rPr lang="en-GB" sz="2000" dirty="0" smtClean="0"/>
              <a:t>Feels cared for and that he will be protected</a:t>
            </a:r>
          </a:p>
          <a:p>
            <a:endParaRPr lang="en-GB" sz="1200" dirty="0" smtClean="0"/>
          </a:p>
          <a:p>
            <a:r>
              <a:rPr lang="en-GB" sz="2000" dirty="0"/>
              <a:t>K</a:t>
            </a:r>
            <a:r>
              <a:rPr lang="en-GB" sz="2000" dirty="0" smtClean="0"/>
              <a:t>nows and feels that he is noticed, valued, important and special, that he matters and so do his needs and wishes</a:t>
            </a:r>
          </a:p>
          <a:p>
            <a:endParaRPr lang="en-GB" sz="1200" dirty="0" smtClean="0"/>
          </a:p>
          <a:p>
            <a:r>
              <a:rPr lang="en-GB" sz="2000" dirty="0"/>
              <a:t>F</a:t>
            </a:r>
            <a:r>
              <a:rPr lang="en-GB" sz="2000" dirty="0" smtClean="0"/>
              <a:t>eels he can rely on a predictable and caring, if not always positive response</a:t>
            </a:r>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C:\Users\Jackie.Sharpe\AppData\Local\Microsoft\Windows\Temporary Internet Files\Content.IE5\WZH2OO77\MP900442498[1].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876256" y="1628800"/>
            <a:ext cx="1479550" cy="2152650"/>
          </a:xfrm>
          <a:prstGeom prst="rect">
            <a:avLst/>
          </a:prstGeom>
          <a:noFill/>
          <a:ln>
            <a:noFill/>
          </a:ln>
        </p:spPr>
      </p:pic>
    </p:spTree>
    <p:extLst>
      <p:ext uri="{BB962C8B-B14F-4D97-AF65-F5344CB8AC3E}">
        <p14:creationId xmlns="" xmlns:p14="http://schemas.microsoft.com/office/powerpoint/2010/main" val="4281412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97137"/>
            <a:ext cx="8229600" cy="4183655"/>
          </a:xfrm>
        </p:spPr>
        <p:txBody>
          <a:bodyPr>
            <a:noAutofit/>
          </a:bodyPr>
          <a:lstStyle/>
          <a:p>
            <a:r>
              <a:rPr lang="en-GB" sz="1800" dirty="0" smtClean="0"/>
              <a:t>Feels </a:t>
            </a:r>
            <a:r>
              <a:rPr lang="en-GB" sz="1800" dirty="0"/>
              <a:t>he is a good person who deserves to be </a:t>
            </a:r>
            <a:r>
              <a:rPr lang="en-GB" sz="1800" dirty="0" smtClean="0"/>
              <a:t>noticed, listened </a:t>
            </a:r>
            <a:r>
              <a:rPr lang="en-GB" sz="1800" dirty="0"/>
              <a:t>to and loved and so </a:t>
            </a:r>
            <a:r>
              <a:rPr lang="en-GB" sz="1800" dirty="0" smtClean="0"/>
              <a:t>becomes effective, resilient </a:t>
            </a:r>
            <a:r>
              <a:rPr lang="en-GB" sz="1800" dirty="0"/>
              <a:t>and </a:t>
            </a:r>
            <a:r>
              <a:rPr lang="en-GB" sz="1800" dirty="0" smtClean="0"/>
              <a:t>confident</a:t>
            </a:r>
          </a:p>
          <a:p>
            <a:endParaRPr lang="en-GB" sz="1800" dirty="0"/>
          </a:p>
          <a:p>
            <a:r>
              <a:rPr lang="en-GB" sz="1800" dirty="0"/>
              <a:t>F</a:t>
            </a:r>
            <a:r>
              <a:rPr lang="en-GB" sz="1800" dirty="0" smtClean="0"/>
              <a:t>eels </a:t>
            </a:r>
            <a:r>
              <a:rPr lang="en-GB" sz="1800" dirty="0"/>
              <a:t>able to explore and express strong emotions because they will be allowed and contained by someone he </a:t>
            </a:r>
            <a:r>
              <a:rPr lang="en-GB" sz="1800" dirty="0" smtClean="0"/>
              <a:t>trusts</a:t>
            </a:r>
          </a:p>
          <a:p>
            <a:endParaRPr lang="en-GB" sz="1800" dirty="0" smtClean="0"/>
          </a:p>
          <a:p>
            <a:r>
              <a:rPr lang="en-GB" sz="1800" dirty="0" smtClean="0"/>
              <a:t>Is able to think about others because he himself is safe</a:t>
            </a:r>
          </a:p>
          <a:p>
            <a:endParaRPr lang="en-GB" sz="1800" dirty="0"/>
          </a:p>
          <a:p>
            <a:r>
              <a:rPr lang="en-GB" sz="1800" dirty="0" smtClean="0"/>
              <a:t>Is </a:t>
            </a:r>
            <a:r>
              <a:rPr lang="en-GB" sz="1800" dirty="0"/>
              <a:t>able to explore his world and his feelings because his special person will make sure that he is okay even when things are very </a:t>
            </a:r>
            <a:r>
              <a:rPr lang="en-GB" sz="1800" dirty="0" smtClean="0"/>
              <a:t>hard - </a:t>
            </a:r>
            <a:r>
              <a:rPr lang="en-GB" sz="1800" dirty="0"/>
              <a:t>he has  a </a:t>
            </a:r>
            <a:r>
              <a:rPr lang="en-GB" sz="1800" b="1" dirty="0"/>
              <a:t>secure base </a:t>
            </a:r>
            <a:r>
              <a:rPr lang="en-GB" sz="1800" dirty="0"/>
              <a:t>from which to </a:t>
            </a:r>
            <a:r>
              <a:rPr lang="en-GB" sz="1800" dirty="0" smtClean="0"/>
              <a:t>explore</a:t>
            </a:r>
          </a:p>
          <a:p>
            <a:endParaRPr lang="en-GB" sz="1800" dirty="0"/>
          </a:p>
          <a:p>
            <a:r>
              <a:rPr lang="en-GB" sz="1800" dirty="0"/>
              <a:t>I</a:t>
            </a:r>
            <a:r>
              <a:rPr lang="en-GB" sz="1800" dirty="0" smtClean="0"/>
              <a:t>s </a:t>
            </a:r>
            <a:r>
              <a:rPr lang="en-GB" sz="1800" dirty="0"/>
              <a:t>clear that he is the child and you are the adult and that these are different roles</a:t>
            </a:r>
          </a:p>
          <a:p>
            <a:endParaRPr lang="en-GB" sz="2400" dirty="0"/>
          </a:p>
          <a:p>
            <a:endParaRPr lang="en-GB" sz="28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72859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14013"/>
            <a:ext cx="8229600" cy="4320480"/>
          </a:xfrm>
        </p:spPr>
        <p:txBody>
          <a:bodyPr>
            <a:normAutofit/>
          </a:bodyPr>
          <a:lstStyle/>
          <a:p>
            <a:pPr marL="0" indent="0">
              <a:buNone/>
            </a:pPr>
            <a:r>
              <a:rPr lang="en-GB" sz="2000" dirty="0" smtClean="0"/>
              <a:t>Levy (1998) found securely attached babies and young children do better in:</a:t>
            </a:r>
          </a:p>
          <a:p>
            <a:pPr marL="0" indent="0" algn="ctr">
              <a:buNone/>
            </a:pPr>
            <a:endParaRPr lang="en-GB" sz="1000" dirty="0" smtClean="0"/>
          </a:p>
          <a:p>
            <a:pPr marL="0" indent="0" algn="ctr">
              <a:buNone/>
            </a:pPr>
            <a:r>
              <a:rPr lang="en-GB" sz="1800" dirty="0" smtClean="0"/>
              <a:t>Self esteem</a:t>
            </a:r>
          </a:p>
          <a:p>
            <a:pPr marL="0" indent="0" algn="ctr">
              <a:buNone/>
            </a:pPr>
            <a:r>
              <a:rPr lang="en-GB" sz="1800" dirty="0" smtClean="0"/>
              <a:t>Independence and autonomy</a:t>
            </a:r>
          </a:p>
          <a:p>
            <a:pPr marL="0" indent="0" algn="ctr">
              <a:buNone/>
            </a:pPr>
            <a:r>
              <a:rPr lang="en-GB" sz="1800" dirty="0" smtClean="0"/>
              <a:t>Resilience in the face of adversity</a:t>
            </a:r>
          </a:p>
          <a:p>
            <a:pPr marL="0" indent="0" algn="ctr">
              <a:buNone/>
            </a:pPr>
            <a:r>
              <a:rPr lang="en-GB" sz="1800" dirty="0" smtClean="0"/>
              <a:t>Ability to manage feelings and impulses</a:t>
            </a:r>
          </a:p>
          <a:p>
            <a:pPr marL="0" indent="0" algn="ctr">
              <a:buNone/>
            </a:pPr>
            <a:r>
              <a:rPr lang="en-GB" sz="1800" dirty="0" smtClean="0"/>
              <a:t>Long term friendships</a:t>
            </a:r>
          </a:p>
          <a:p>
            <a:pPr marL="0" indent="0" algn="ctr">
              <a:buNone/>
            </a:pPr>
            <a:r>
              <a:rPr lang="en-GB" sz="1800" dirty="0" smtClean="0"/>
              <a:t>Relationships with parents, teachers, authority figures</a:t>
            </a:r>
          </a:p>
          <a:p>
            <a:pPr marL="0" indent="0" algn="ctr">
              <a:buNone/>
            </a:pPr>
            <a:r>
              <a:rPr lang="en-GB" sz="1800" dirty="0" smtClean="0"/>
              <a:t>Coping skills</a:t>
            </a:r>
          </a:p>
          <a:p>
            <a:pPr marL="0" indent="0" algn="ctr">
              <a:buNone/>
            </a:pPr>
            <a:r>
              <a:rPr lang="en-GB" sz="1800" dirty="0" smtClean="0"/>
              <a:t>Trust, intimacy and affection</a:t>
            </a:r>
          </a:p>
          <a:p>
            <a:pPr marL="0" indent="0" algn="ctr">
              <a:buNone/>
            </a:pPr>
            <a:r>
              <a:rPr lang="en-GB" sz="1800" dirty="0" smtClean="0"/>
              <a:t>Positive belief systems about self and society</a:t>
            </a:r>
          </a:p>
          <a:p>
            <a:pPr marL="0" indent="0" algn="ctr">
              <a:buNone/>
            </a:pPr>
            <a:r>
              <a:rPr lang="en-GB" sz="1800" dirty="0" smtClean="0"/>
              <a:t>Empathy, compassion and conscience</a:t>
            </a:r>
          </a:p>
          <a:p>
            <a:pPr marL="0" indent="0" algn="ctr">
              <a:buNone/>
            </a:pPr>
            <a:r>
              <a:rPr lang="en-GB" sz="1800" dirty="0" smtClean="0"/>
              <a:t>Success at school</a:t>
            </a:r>
          </a:p>
          <a:p>
            <a:endParaRPr lang="en-GB" sz="26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048521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772816"/>
            <a:ext cx="8229600" cy="3528392"/>
          </a:xfrm>
        </p:spPr>
        <p:txBody>
          <a:bodyPr>
            <a:normAutofit/>
          </a:bodyPr>
          <a:lstStyle/>
          <a:p>
            <a:pPr marL="0" indent="0">
              <a:buNone/>
            </a:pPr>
            <a:r>
              <a:rPr lang="en-GB" sz="2800" dirty="0" smtClean="0"/>
              <a:t>Terminology….</a:t>
            </a:r>
          </a:p>
          <a:p>
            <a:pPr marL="0" indent="0">
              <a:buNone/>
            </a:pPr>
            <a:endParaRPr lang="en-GB" sz="600" dirty="0" smtClean="0"/>
          </a:p>
          <a:p>
            <a:r>
              <a:rPr lang="en-GB" sz="2400" dirty="0" smtClean="0"/>
              <a:t>So we experience </a:t>
            </a:r>
            <a:r>
              <a:rPr lang="en-GB" sz="2400" b="1" dirty="0" smtClean="0"/>
              <a:t>secure</a:t>
            </a:r>
            <a:r>
              <a:rPr lang="en-GB" sz="2400" dirty="0" smtClean="0"/>
              <a:t> attachments which are good and </a:t>
            </a:r>
            <a:r>
              <a:rPr lang="en-GB" sz="2400" b="1" dirty="0" smtClean="0"/>
              <a:t>insecure</a:t>
            </a:r>
            <a:r>
              <a:rPr lang="en-GB" sz="2400" dirty="0" smtClean="0"/>
              <a:t> attachments which can be problematic</a:t>
            </a:r>
          </a:p>
          <a:p>
            <a:endParaRPr lang="en-GB" sz="1050" dirty="0" smtClean="0"/>
          </a:p>
          <a:p>
            <a:r>
              <a:rPr lang="en-GB" sz="2400" dirty="0" smtClean="0"/>
              <a:t>The term ‘attachment’ can be misleading - in fact </a:t>
            </a:r>
            <a:r>
              <a:rPr lang="en-GB" sz="2400" b="1" dirty="0" smtClean="0"/>
              <a:t>secure</a:t>
            </a:r>
            <a:r>
              <a:rPr lang="en-GB" sz="2400" dirty="0" smtClean="0"/>
              <a:t> attachment allows separation, resilience and independence, not a gluing together as the term might imply</a:t>
            </a:r>
          </a:p>
          <a:p>
            <a:endParaRPr lang="en-GB" sz="1050" dirty="0" smtClean="0"/>
          </a:p>
          <a:p>
            <a:pPr marL="0" indent="0" algn="ctr">
              <a:buNone/>
            </a:pPr>
            <a:r>
              <a:rPr lang="en-GB" sz="2400" i="1" dirty="0" smtClean="0"/>
              <a:t>‘the aim of attachment is detachment’ </a:t>
            </a:r>
            <a:r>
              <a:rPr lang="en-GB" sz="1900" dirty="0" smtClean="0"/>
              <a:t>(</a:t>
            </a:r>
            <a:r>
              <a:rPr lang="en-GB" sz="1900" dirty="0"/>
              <a:t>R</a:t>
            </a:r>
            <a:r>
              <a:rPr lang="en-GB" sz="1900" dirty="0" smtClean="0"/>
              <a:t>utter 1981)</a:t>
            </a:r>
            <a:endParaRPr lang="en-GB" sz="1900" dirty="0"/>
          </a:p>
        </p:txBody>
      </p:sp>
      <p:sp>
        <p:nvSpPr>
          <p:cNvPr id="4" name="Footer Placeholder 3"/>
          <p:cNvSpPr>
            <a:spLocks noGrp="1"/>
          </p:cNvSpPr>
          <p:nvPr>
            <p:ph type="ftr" sz="quarter" idx="11"/>
          </p:nvPr>
        </p:nvSpPr>
        <p:spPr/>
        <p:txBody>
          <a:bodyPr/>
          <a:lstStyle/>
          <a:p>
            <a:endParaRPr lang="en-GB" dirty="0"/>
          </a:p>
        </p:txBody>
      </p:sp>
      <p:pic>
        <p:nvPicPr>
          <p:cNvPr id="102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C:\Users\Jackie.Sharpe\AppData\Local\Microsoft\Windows\Temporary Internet Files\Content.IE5\EHZ5EGV0\MP900427748[1].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79512" y="4797152"/>
            <a:ext cx="1277620" cy="1925955"/>
          </a:xfrm>
          <a:prstGeom prst="rect">
            <a:avLst/>
          </a:prstGeom>
          <a:noFill/>
          <a:ln>
            <a:noFill/>
          </a:ln>
        </p:spPr>
      </p:pic>
    </p:spTree>
    <p:extLst>
      <p:ext uri="{BB962C8B-B14F-4D97-AF65-F5344CB8AC3E}">
        <p14:creationId xmlns="" xmlns:p14="http://schemas.microsoft.com/office/powerpoint/2010/main" val="4180217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0337"/>
            <a:ext cx="8229600" cy="3196952"/>
          </a:xfrm>
        </p:spPr>
        <p:txBody>
          <a:bodyPr/>
          <a:lstStyle/>
          <a:p>
            <a:pPr marL="0" indent="0" algn="ctr">
              <a:buNone/>
            </a:pPr>
            <a:endParaRPr lang="en-GB" dirty="0" smtClean="0"/>
          </a:p>
          <a:p>
            <a:pPr marL="0" indent="0" algn="ctr">
              <a:buNone/>
            </a:pPr>
            <a:r>
              <a:rPr lang="en-GB" sz="2800" dirty="0" smtClean="0"/>
              <a:t>What factors help secure attachments develop?</a:t>
            </a:r>
          </a:p>
          <a:p>
            <a:pPr marL="0" indent="0" algn="ctr">
              <a:buNone/>
            </a:pPr>
            <a:endParaRPr lang="en-GB" sz="2800" dirty="0"/>
          </a:p>
          <a:p>
            <a:pPr marL="0" indent="0" algn="ctr">
              <a:buNone/>
            </a:pPr>
            <a:r>
              <a:rPr lang="en-GB" sz="2800" dirty="0" smtClean="0"/>
              <a:t>What might predispose insecure attachments to develop?</a:t>
            </a:r>
            <a:endParaRPr lang="en-GB" sz="2800" dirty="0"/>
          </a:p>
        </p:txBody>
      </p:sp>
      <p:sp>
        <p:nvSpPr>
          <p:cNvPr id="4" name="Footer Placeholder 3"/>
          <p:cNvSpPr>
            <a:spLocks noGrp="1"/>
          </p:cNvSpPr>
          <p:nvPr>
            <p:ph type="ftr" sz="quarter" idx="11"/>
          </p:nvPr>
        </p:nvSpPr>
        <p:spPr/>
        <p:txBody>
          <a:bodyPr/>
          <a:lstStyle/>
          <a:p>
            <a:endParaRPr lang="en-GB" dirty="0"/>
          </a:p>
        </p:txBody>
      </p:sp>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288761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83568" y="1741512"/>
            <a:ext cx="8229600" cy="4356945"/>
          </a:xfrm>
        </p:spPr>
        <p:txBody>
          <a:bodyPr>
            <a:normAutofit fontScale="25000" lnSpcReduction="20000"/>
          </a:bodyPr>
          <a:lstStyle/>
          <a:p>
            <a:pPr marL="0" indent="0">
              <a:buNone/>
            </a:pPr>
            <a:r>
              <a:rPr lang="en-GB" sz="9600" b="1" dirty="0" smtClean="0"/>
              <a:t>At risk factors typically, but not always, include:</a:t>
            </a:r>
          </a:p>
          <a:p>
            <a:endParaRPr lang="en-GB" sz="6400" dirty="0" smtClean="0"/>
          </a:p>
          <a:p>
            <a:r>
              <a:rPr lang="en-GB" sz="6400" dirty="0" smtClean="0"/>
              <a:t>Difficult birth and/or neonatal period that involves separation and difficulty bonding</a:t>
            </a:r>
          </a:p>
          <a:p>
            <a:r>
              <a:rPr lang="en-GB" sz="6400" dirty="0" smtClean="0"/>
              <a:t>Maternal post natal depression</a:t>
            </a:r>
          </a:p>
          <a:p>
            <a:r>
              <a:rPr lang="en-GB" sz="6400" dirty="0" smtClean="0"/>
              <a:t>Child’s temperament</a:t>
            </a:r>
          </a:p>
          <a:p>
            <a:r>
              <a:rPr lang="en-GB" sz="6400" dirty="0" smtClean="0"/>
              <a:t>Mental heath difficulties of main care giver</a:t>
            </a:r>
          </a:p>
          <a:p>
            <a:r>
              <a:rPr lang="en-GB" sz="6400" dirty="0" smtClean="0"/>
              <a:t>Unwanted pregnancy, mental health problems during pregnancy</a:t>
            </a:r>
          </a:p>
          <a:p>
            <a:r>
              <a:rPr lang="en-GB" sz="6400" dirty="0" smtClean="0"/>
              <a:t>Sudden and poorly managed separation from mothers (e.g. death, maternal illness)</a:t>
            </a:r>
          </a:p>
          <a:p>
            <a:r>
              <a:rPr lang="en-GB" sz="6400" dirty="0" smtClean="0"/>
              <a:t>Neglect, physical, emotional or sexual abuse (e.g. Looked </a:t>
            </a:r>
            <a:r>
              <a:rPr lang="en-GB" sz="6400" dirty="0"/>
              <a:t>A</a:t>
            </a:r>
            <a:r>
              <a:rPr lang="en-GB" sz="6400" dirty="0" smtClean="0"/>
              <a:t>fter </a:t>
            </a:r>
            <a:r>
              <a:rPr lang="en-GB" sz="6400" dirty="0"/>
              <a:t>C</a:t>
            </a:r>
            <a:r>
              <a:rPr lang="en-GB" sz="6400" dirty="0" smtClean="0"/>
              <a:t>hildren)</a:t>
            </a:r>
          </a:p>
          <a:p>
            <a:r>
              <a:rPr lang="en-GB" sz="6400" dirty="0" smtClean="0"/>
              <a:t>Very erratic parenting</a:t>
            </a:r>
          </a:p>
          <a:p>
            <a:r>
              <a:rPr lang="en-GB" sz="6400" dirty="0" smtClean="0"/>
              <a:t>Either very neglectful or over-controlling parenting</a:t>
            </a:r>
          </a:p>
          <a:p>
            <a:r>
              <a:rPr lang="en-GB" sz="6400" dirty="0" smtClean="0"/>
              <a:t>Protracted illnesses</a:t>
            </a:r>
            <a:r>
              <a:rPr lang="en-GB" sz="6400" dirty="0"/>
              <a:t> </a:t>
            </a:r>
            <a:r>
              <a:rPr lang="en-GB" sz="6400" dirty="0" smtClean="0"/>
              <a:t>and painful, distressing, undiagnosed illnesses in the child</a:t>
            </a:r>
          </a:p>
          <a:p>
            <a:r>
              <a:rPr lang="en-GB" sz="6400" dirty="0" smtClean="0"/>
              <a:t>Multiple home and school changes in early years</a:t>
            </a:r>
          </a:p>
          <a:p>
            <a:r>
              <a:rPr lang="en-GB" sz="6400" dirty="0" smtClean="0"/>
              <a:t>Child having a disability</a:t>
            </a:r>
          </a:p>
          <a:p>
            <a:endParaRPr lang="en-GB" sz="400" dirty="0"/>
          </a:p>
          <a:p>
            <a:pPr marL="0" indent="0" algn="ctr">
              <a:buNone/>
            </a:pPr>
            <a:endParaRPr lang="en-GB" sz="6400" b="1" dirty="0" smtClean="0"/>
          </a:p>
          <a:p>
            <a:pPr marL="0" indent="0" algn="ctr">
              <a:buNone/>
            </a:pPr>
            <a:r>
              <a:rPr lang="en-GB" sz="6400" b="1" dirty="0" smtClean="0"/>
              <a:t>Such factors make it harder but not impossible for special bonds to develop</a:t>
            </a:r>
          </a:p>
          <a:p>
            <a:pPr marL="0" indent="0" algn="ctr">
              <a:buNone/>
            </a:pPr>
            <a:r>
              <a:rPr lang="en-GB" sz="6400" b="1" dirty="0" smtClean="0"/>
              <a:t>Attachment problems are not in the child </a:t>
            </a:r>
          </a:p>
          <a:p>
            <a:endParaRPr lang="en-GB" sz="6400" b="1" dirty="0" smtClean="0"/>
          </a:p>
          <a:p>
            <a:endParaRPr lang="en-GB" sz="6400" dirty="0" smtClean="0"/>
          </a:p>
          <a:p>
            <a:endParaRPr lang="en-GB"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49299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39552" y="1724920"/>
            <a:ext cx="8229600" cy="4824536"/>
          </a:xfrm>
        </p:spPr>
        <p:txBody>
          <a:bodyPr>
            <a:normAutofit/>
          </a:bodyPr>
          <a:lstStyle/>
          <a:p>
            <a:pPr marL="0" indent="0">
              <a:buNone/>
            </a:pPr>
            <a:r>
              <a:rPr lang="en-GB" sz="2800" dirty="0" smtClean="0"/>
              <a:t>Some cautions…………………</a:t>
            </a:r>
          </a:p>
          <a:p>
            <a:pPr marL="0" indent="0">
              <a:buNone/>
            </a:pPr>
            <a:endParaRPr lang="en-GB" sz="1200" dirty="0" smtClean="0"/>
          </a:p>
          <a:p>
            <a:r>
              <a:rPr lang="en-GB" sz="1800" dirty="0" smtClean="0"/>
              <a:t>Every child is different so we can never assume the consequences of the same set of circumstances on any two children.</a:t>
            </a:r>
          </a:p>
          <a:p>
            <a:endParaRPr lang="en-GB" sz="1100" dirty="0"/>
          </a:p>
          <a:p>
            <a:r>
              <a:rPr lang="en-GB" sz="1800" dirty="0" smtClean="0"/>
              <a:t>Children in the same family who have suffered the same neglect or trauma can  be affected  differently</a:t>
            </a:r>
          </a:p>
          <a:p>
            <a:endParaRPr lang="en-GB" sz="1100" dirty="0" smtClean="0"/>
          </a:p>
          <a:p>
            <a:r>
              <a:rPr lang="en-GB" sz="1800" dirty="0" smtClean="0"/>
              <a:t>Some children who have suffered extreme trauma may have some secure attachments</a:t>
            </a:r>
          </a:p>
          <a:p>
            <a:endParaRPr lang="en-GB" sz="1100" dirty="0"/>
          </a:p>
          <a:p>
            <a:r>
              <a:rPr lang="en-GB" sz="1800" dirty="0" smtClean="0"/>
              <a:t>Attachment is not about difficult circumstances - a child may have very secure attachments even if the family is experiencing hardship </a:t>
            </a:r>
            <a:endParaRPr lang="en-GB" sz="1800" dirty="0"/>
          </a:p>
          <a:p>
            <a:endParaRPr lang="en-GB" sz="1100" dirty="0" smtClean="0"/>
          </a:p>
          <a:p>
            <a:r>
              <a:rPr lang="en-GB" sz="1800" dirty="0" smtClean="0"/>
              <a:t>Attachment problems are on a continuum</a:t>
            </a:r>
            <a:r>
              <a:rPr lang="en-GB" sz="1800" dirty="0"/>
              <a:t>;</a:t>
            </a:r>
            <a:r>
              <a:rPr lang="en-GB" sz="1800" dirty="0" smtClean="0"/>
              <a:t> a diagnosed </a:t>
            </a:r>
            <a:r>
              <a:rPr lang="en-GB" sz="1800" i="1" dirty="0" smtClean="0"/>
              <a:t>‘attachment disorder’</a:t>
            </a:r>
            <a:r>
              <a:rPr lang="en-GB" sz="1800" dirty="0" smtClean="0"/>
              <a:t> is usually applied to more severe cases</a:t>
            </a:r>
          </a:p>
          <a:p>
            <a:endParaRPr lang="en-GB" dirty="0"/>
          </a:p>
          <a:p>
            <a:endParaRPr lang="en-GB" dirty="0" smtClean="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449168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908" y="0"/>
            <a:ext cx="9144000" cy="22768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Subtitle 2"/>
          <p:cNvSpPr>
            <a:spLocks noGrp="1"/>
          </p:cNvSpPr>
          <p:nvPr>
            <p:ph idx="1"/>
          </p:nvPr>
        </p:nvSpPr>
        <p:spPr>
          <a:xfrm>
            <a:off x="755576" y="1772816"/>
            <a:ext cx="7931224" cy="4353347"/>
          </a:xfrm>
        </p:spPr>
        <p:txBody>
          <a:bodyPr>
            <a:normAutofit fontScale="92500" lnSpcReduction="10000"/>
          </a:bodyPr>
          <a:lstStyle/>
          <a:p>
            <a:pPr marL="0" indent="0" algn="ctr">
              <a:buNone/>
            </a:pPr>
            <a:r>
              <a:rPr lang="en-GB" sz="2600" dirty="0" smtClean="0"/>
              <a:t>‘Children are not slates from which the past can be rubbed by  a duster or sponge, but human beings who carry their previous experiences with them and whose behaviour in the present is profoundly affected by what has gone before.’ </a:t>
            </a:r>
          </a:p>
          <a:p>
            <a:pPr marL="0" indent="0" algn="r">
              <a:buNone/>
            </a:pPr>
            <a:r>
              <a:rPr lang="en-GB" sz="1900" dirty="0" smtClean="0"/>
              <a:t>J Bowlby, 1951</a:t>
            </a:r>
          </a:p>
          <a:p>
            <a:endParaRPr lang="en-GB" dirty="0" smtClean="0"/>
          </a:p>
          <a:p>
            <a:pPr marL="0" indent="0" algn="ctr">
              <a:buNone/>
            </a:pPr>
            <a:r>
              <a:rPr lang="en-GB" sz="2800" dirty="0" smtClean="0"/>
              <a:t>‘Attachment has implications for how one views oneself and others. It acts as an organiser of behaviour towards others that persists into adult life affecting later relationships and choices’</a:t>
            </a:r>
          </a:p>
          <a:p>
            <a:pPr marL="0" indent="0" algn="r">
              <a:buNone/>
            </a:pPr>
            <a:r>
              <a:rPr lang="en-GB" sz="1900" dirty="0" smtClean="0"/>
              <a:t>Grossman &amp; Grossman, 1991</a:t>
            </a:r>
            <a:endParaRPr lang="en-GB" sz="1900" dirty="0"/>
          </a:p>
        </p:txBody>
      </p:sp>
      <p:sp>
        <p:nvSpPr>
          <p:cNvPr id="5" name="Footer Placeholder 4"/>
          <p:cNvSpPr>
            <a:spLocks noGrp="1"/>
          </p:cNvSpPr>
          <p:nvPr>
            <p:ph type="ftr" sz="quarter" idx="11"/>
          </p:nvPr>
        </p:nvSpPr>
        <p:spPr>
          <a:xfrm>
            <a:off x="3131840" y="6381328"/>
            <a:ext cx="2895600" cy="365125"/>
          </a:xfrm>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949316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755576" y="1700808"/>
            <a:ext cx="8208912" cy="3960439"/>
          </a:xfrm>
        </p:spPr>
        <p:txBody>
          <a:bodyPr>
            <a:noAutofit/>
          </a:bodyPr>
          <a:lstStyle/>
          <a:p>
            <a:pPr marL="0" indent="0">
              <a:buNone/>
            </a:pPr>
            <a:r>
              <a:rPr lang="en-GB" sz="2400" b="1" dirty="0" smtClean="0"/>
              <a:t>Why are poor attachments such a problem?</a:t>
            </a:r>
          </a:p>
          <a:p>
            <a:pPr marL="0" indent="0">
              <a:buNone/>
            </a:pPr>
            <a:endParaRPr lang="en-GB" sz="1200" dirty="0" smtClean="0"/>
          </a:p>
          <a:p>
            <a:pPr marL="0" indent="0">
              <a:buNone/>
            </a:pPr>
            <a:r>
              <a:rPr lang="en-GB" sz="2000" dirty="0" smtClean="0"/>
              <a:t>The quality of attachments affects </a:t>
            </a:r>
            <a:r>
              <a:rPr lang="en-GB" sz="2000" dirty="0"/>
              <a:t>n</a:t>
            </a:r>
            <a:r>
              <a:rPr lang="en-GB" sz="2000" dirty="0" smtClean="0"/>
              <a:t>eurological development </a:t>
            </a:r>
            <a:r>
              <a:rPr lang="en-GB" sz="2000" b="1" dirty="0" smtClean="0"/>
              <a:t>permanently</a:t>
            </a:r>
          </a:p>
          <a:p>
            <a:pPr marL="0" indent="0">
              <a:buNone/>
            </a:pPr>
            <a:endParaRPr lang="en-GB" sz="1400" b="1" dirty="0" smtClean="0"/>
          </a:p>
          <a:p>
            <a:r>
              <a:rPr lang="en-GB" sz="2000" i="1" dirty="0" smtClean="0"/>
              <a:t>Size and structure of the brain</a:t>
            </a:r>
          </a:p>
          <a:p>
            <a:r>
              <a:rPr lang="en-GB" sz="2000" i="1" dirty="0" smtClean="0"/>
              <a:t>Density of the ‘wiring’</a:t>
            </a:r>
          </a:p>
          <a:p>
            <a:r>
              <a:rPr lang="en-GB" sz="2000" i="1" dirty="0" smtClean="0"/>
              <a:t>Cortisol - stress hormone</a:t>
            </a:r>
          </a:p>
          <a:p>
            <a:pPr marL="0" indent="0">
              <a:buNone/>
            </a:pPr>
            <a:r>
              <a:rPr lang="en-GB" sz="2000" dirty="0" smtClean="0"/>
              <a:t> </a:t>
            </a:r>
          </a:p>
          <a:p>
            <a:pPr marL="0" indent="0">
              <a:buNone/>
            </a:pPr>
            <a:r>
              <a:rPr lang="en-GB" sz="2000" dirty="0" smtClean="0"/>
              <a:t>If the child has a prior developmental problems, the effects of poor attachments can be much more profound and persistent</a:t>
            </a:r>
          </a:p>
          <a:p>
            <a:pPr marL="0" indent="0">
              <a:buNone/>
            </a:pPr>
            <a:endParaRPr lang="en-GB" sz="1400" dirty="0"/>
          </a:p>
          <a:p>
            <a:pPr marL="0" indent="0">
              <a:buNone/>
            </a:pPr>
            <a:r>
              <a:rPr lang="en-GB" sz="2000" dirty="0" smtClean="0"/>
              <a:t>It can be hard to separate the effects of an existing developmental problem from the effects of attachment difficulties - </a:t>
            </a:r>
            <a:r>
              <a:rPr lang="en-GB" sz="2000" b="1" dirty="0" smtClean="0"/>
              <a:t>simple explanations are unhelpful</a:t>
            </a:r>
          </a:p>
          <a:p>
            <a:pPr marL="0" indent="0">
              <a:buNone/>
            </a:pPr>
            <a:endParaRPr lang="en-GB" sz="1600" b="1" dirty="0"/>
          </a:p>
          <a:p>
            <a:pPr marL="0" indent="0">
              <a:buNone/>
            </a:pPr>
            <a:r>
              <a:rPr lang="en-GB" sz="1600" dirty="0" smtClean="0"/>
              <a:t> </a:t>
            </a:r>
            <a:endParaRPr lang="en-GB" sz="16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45140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943949"/>
            <a:ext cx="8229600" cy="4032448"/>
          </a:xfrm>
        </p:spPr>
        <p:txBody>
          <a:bodyPr>
            <a:normAutofit fontScale="92500" lnSpcReduction="20000"/>
          </a:bodyPr>
          <a:lstStyle/>
          <a:p>
            <a:pPr marL="0" indent="0" algn="ctr">
              <a:buNone/>
            </a:pPr>
            <a:endParaRPr lang="en-GB" sz="2800" b="1" dirty="0" smtClean="0"/>
          </a:p>
          <a:p>
            <a:pPr marL="0" indent="0" algn="ctr">
              <a:buNone/>
            </a:pPr>
            <a:endParaRPr lang="en-GB" sz="2800" b="1" dirty="0"/>
          </a:p>
          <a:p>
            <a:pPr marL="0" indent="0" algn="ctr">
              <a:buNone/>
            </a:pPr>
            <a:r>
              <a:rPr lang="en-GB" sz="2800" b="1" dirty="0" smtClean="0"/>
              <a:t>Interpreting children’s behaviour</a:t>
            </a:r>
          </a:p>
          <a:p>
            <a:pPr marL="0" indent="0" algn="ctr">
              <a:buNone/>
            </a:pPr>
            <a:endParaRPr lang="en-GB" b="1" dirty="0" smtClean="0"/>
          </a:p>
          <a:p>
            <a:pPr marL="0" indent="0" algn="ctr">
              <a:buNone/>
            </a:pPr>
            <a:r>
              <a:rPr lang="en-GB" sz="2400" dirty="0" smtClean="0"/>
              <a:t>It is unwise and shows lack of  insight to interpret behaviour simplistically - it may be the wrong interpretation and it may be only part of a more complex set of reasons behind the response</a:t>
            </a:r>
          </a:p>
          <a:p>
            <a:pPr marL="0" indent="0" algn="ctr">
              <a:buNone/>
            </a:pPr>
            <a:endParaRPr lang="en-GB" sz="2400" dirty="0" smtClean="0"/>
          </a:p>
          <a:p>
            <a:pPr marL="0" indent="0" algn="ctr">
              <a:buNone/>
            </a:pPr>
            <a:r>
              <a:rPr lang="en-GB" sz="2400" dirty="0" smtClean="0"/>
              <a:t>The more difficult or different behaviour is, the more likely it is to have an emotional basis and the more important it is to reflect on what might be behind it</a:t>
            </a:r>
          </a:p>
          <a:p>
            <a:endParaRPr lang="en-GB"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C:\Users\Jackie.Sharpe\AppData\Local\Microsoft\Windows\Temporary Internet Files\Content.IE5\ERUYYDQK\MC900389220[1].wmf"/>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112408" y="4691796"/>
            <a:ext cx="936104" cy="1486287"/>
          </a:xfrm>
          <a:prstGeom prst="rect">
            <a:avLst/>
          </a:prstGeom>
          <a:noFill/>
          <a:ln>
            <a:noFill/>
          </a:ln>
        </p:spPr>
      </p:pic>
    </p:spTree>
    <p:extLst>
      <p:ext uri="{BB962C8B-B14F-4D97-AF65-F5344CB8AC3E}">
        <p14:creationId xmlns="" xmlns:p14="http://schemas.microsoft.com/office/powerpoint/2010/main" val="20776333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11560" y="1916832"/>
            <a:ext cx="8229600" cy="3912791"/>
          </a:xfrm>
        </p:spPr>
        <p:txBody>
          <a:bodyPr>
            <a:normAutofit/>
          </a:bodyPr>
          <a:lstStyle/>
          <a:p>
            <a:pPr marL="0" indent="0">
              <a:buNone/>
            </a:pPr>
            <a:r>
              <a:rPr lang="en-GB" dirty="0"/>
              <a:t>T</a:t>
            </a:r>
            <a:r>
              <a:rPr lang="en-GB" sz="2800" dirty="0" smtClean="0"/>
              <a:t>he child with insecure attachments:</a:t>
            </a:r>
          </a:p>
          <a:p>
            <a:pPr marL="0" indent="0">
              <a:buNone/>
            </a:pPr>
            <a:endParaRPr lang="en-GB" sz="1400" dirty="0" smtClean="0"/>
          </a:p>
          <a:p>
            <a:r>
              <a:rPr lang="en-GB" sz="2400" dirty="0" smtClean="0"/>
              <a:t>Believes that their needs and  they themselves are irritating, unimportant or overwhelming</a:t>
            </a:r>
          </a:p>
          <a:p>
            <a:endParaRPr lang="en-GB" sz="1200" dirty="0" smtClean="0"/>
          </a:p>
          <a:p>
            <a:r>
              <a:rPr lang="en-GB" sz="2400" dirty="0" smtClean="0"/>
              <a:t>Is not designed to understand their parents’ limitations or violations as we might and they cannot cope</a:t>
            </a:r>
          </a:p>
          <a:p>
            <a:endParaRPr lang="en-GB" sz="1200" dirty="0" smtClean="0"/>
          </a:p>
          <a:p>
            <a:r>
              <a:rPr lang="en-GB" sz="2400" dirty="0" smtClean="0"/>
              <a:t>Must develop </a:t>
            </a:r>
            <a:r>
              <a:rPr lang="en-GB" sz="2400" b="1" dirty="0" smtClean="0"/>
              <a:t>their own strategies </a:t>
            </a:r>
            <a:r>
              <a:rPr lang="en-GB" sz="2400" dirty="0" smtClean="0"/>
              <a:t>to survive</a:t>
            </a:r>
            <a:endParaRPr lang="en-GB" sz="24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5236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28800"/>
            <a:ext cx="8229600" cy="4536504"/>
          </a:xfrm>
        </p:spPr>
        <p:txBody>
          <a:bodyPr>
            <a:normAutofit/>
          </a:bodyPr>
          <a:lstStyle/>
          <a:p>
            <a:pPr marL="0" indent="0" algn="ctr">
              <a:buNone/>
            </a:pPr>
            <a:r>
              <a:rPr lang="en-GB" b="1" dirty="0" smtClean="0"/>
              <a:t>Coping Strategies - ‘Attachment Styles’</a:t>
            </a:r>
          </a:p>
          <a:p>
            <a:pPr marL="0" indent="0">
              <a:buNone/>
            </a:pPr>
            <a:endParaRPr lang="en-GB" sz="1800" b="1" dirty="0" smtClean="0"/>
          </a:p>
          <a:p>
            <a:r>
              <a:rPr lang="en-GB" sz="2000" dirty="0" smtClean="0"/>
              <a:t>When you are helpless adaptation can be a matter of life and death</a:t>
            </a:r>
          </a:p>
          <a:p>
            <a:r>
              <a:rPr lang="en-GB" sz="2000" dirty="0" smtClean="0"/>
              <a:t>Children find ways of responding that maximise the chances of their needs being met</a:t>
            </a:r>
          </a:p>
          <a:p>
            <a:r>
              <a:rPr lang="en-GB" sz="2000" dirty="0" smtClean="0"/>
              <a:t>Responses are child specific and include giving up, not expressing needs, suppressing needs, demanding needs met- these are </a:t>
            </a:r>
            <a:r>
              <a:rPr lang="en-GB" sz="2000" b="1" dirty="0" smtClean="0"/>
              <a:t>attachment styles</a:t>
            </a:r>
          </a:p>
          <a:p>
            <a:r>
              <a:rPr lang="en-GB" sz="2000" dirty="0" smtClean="0"/>
              <a:t>They are ways of communicating distress</a:t>
            </a:r>
          </a:p>
          <a:p>
            <a:r>
              <a:rPr lang="en-GB" sz="2000" dirty="0" smtClean="0"/>
              <a:t>These are distorted responses to the distorted view and behaviour of the parents</a:t>
            </a:r>
          </a:p>
          <a:p>
            <a:r>
              <a:rPr lang="en-GB" sz="2000" dirty="0" smtClean="0"/>
              <a:t>They may work in the short term, they can be bad news in the longer term</a:t>
            </a:r>
            <a:endParaRPr lang="en-GB" sz="20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844793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44824"/>
            <a:ext cx="8229600" cy="3946749"/>
          </a:xfrm>
        </p:spPr>
        <p:txBody>
          <a:bodyPr>
            <a:normAutofit/>
          </a:bodyPr>
          <a:lstStyle/>
          <a:p>
            <a:pPr marL="0" indent="0">
              <a:buNone/>
            </a:pPr>
            <a:r>
              <a:rPr lang="en-GB" sz="3400" dirty="0" smtClean="0"/>
              <a:t>Three attachment styles</a:t>
            </a:r>
          </a:p>
          <a:p>
            <a:pPr marL="0" indent="0" algn="ctr">
              <a:buNone/>
            </a:pPr>
            <a:endParaRPr lang="en-GB" sz="3400" dirty="0" smtClean="0"/>
          </a:p>
          <a:p>
            <a:pPr marL="0" indent="0" algn="ctr">
              <a:buNone/>
            </a:pPr>
            <a:r>
              <a:rPr lang="en-GB" sz="2800" dirty="0" smtClean="0"/>
              <a:t>Avoidant</a:t>
            </a:r>
          </a:p>
          <a:p>
            <a:pPr marL="0" indent="0" algn="ctr">
              <a:buNone/>
            </a:pPr>
            <a:endParaRPr lang="en-GB" sz="2000" dirty="0" smtClean="0"/>
          </a:p>
          <a:p>
            <a:pPr marL="0" indent="0" algn="ctr">
              <a:buNone/>
            </a:pPr>
            <a:r>
              <a:rPr lang="en-GB" sz="2800" dirty="0" smtClean="0"/>
              <a:t>Ambivalent</a:t>
            </a:r>
          </a:p>
          <a:p>
            <a:pPr marL="0" indent="0" algn="ctr">
              <a:buNone/>
            </a:pPr>
            <a:endParaRPr lang="en-GB" sz="2000" dirty="0" smtClean="0"/>
          </a:p>
          <a:p>
            <a:pPr marL="0" indent="0" algn="ctr">
              <a:buNone/>
            </a:pPr>
            <a:r>
              <a:rPr lang="en-GB" sz="2800" dirty="0" smtClean="0"/>
              <a:t>Disorganised</a:t>
            </a:r>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015051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700807"/>
            <a:ext cx="8229600" cy="3194509"/>
          </a:xfrm>
        </p:spPr>
        <p:txBody>
          <a:bodyPr>
            <a:normAutofit fontScale="85000" lnSpcReduction="20000"/>
          </a:bodyPr>
          <a:lstStyle/>
          <a:p>
            <a:pPr marL="0" indent="0" algn="ctr">
              <a:buNone/>
            </a:pPr>
            <a:endParaRPr lang="en-GB" b="1" dirty="0" smtClean="0"/>
          </a:p>
          <a:p>
            <a:pPr marL="0" indent="0" algn="ctr">
              <a:buNone/>
            </a:pPr>
            <a:r>
              <a:rPr lang="en-GB" sz="3500" b="1" dirty="0" smtClean="0"/>
              <a:t>Avoidant Attachment</a:t>
            </a:r>
          </a:p>
          <a:p>
            <a:pPr marL="0" indent="0" algn="ctr">
              <a:buNone/>
            </a:pPr>
            <a:endParaRPr lang="en-GB" sz="3500" b="1" dirty="0" smtClean="0"/>
          </a:p>
          <a:p>
            <a:pPr marL="0" indent="0" algn="ctr">
              <a:buNone/>
            </a:pPr>
            <a:r>
              <a:rPr lang="en-GB" sz="3500" b="1" dirty="0" smtClean="0"/>
              <a:t>Working Model</a:t>
            </a:r>
          </a:p>
          <a:p>
            <a:pPr marL="0" indent="0" algn="ctr">
              <a:buNone/>
            </a:pPr>
            <a:endParaRPr lang="en-GB" sz="2000" b="1" dirty="0" smtClean="0"/>
          </a:p>
          <a:p>
            <a:pPr marL="0" indent="0" algn="ctr">
              <a:buNone/>
            </a:pPr>
            <a:endParaRPr lang="en-GB" sz="2000" b="1" dirty="0" smtClean="0"/>
          </a:p>
          <a:p>
            <a:pPr marL="0" indent="0" algn="ctr">
              <a:buNone/>
            </a:pPr>
            <a:r>
              <a:rPr lang="en-GB" sz="2400" dirty="0">
                <a:latin typeface="CG Omega Bold" pitchFamily="34" charset="0"/>
              </a:rPr>
              <a:t>Grown-ups are rejecting or intrusive so I will ignore you and look after myself. I won’t bother  asking you for help. You have no idea what I need.  Leave me alone.</a:t>
            </a:r>
          </a:p>
          <a:p>
            <a:pPr marL="0" indent="0">
              <a:buNone/>
            </a:pPr>
            <a:endParaRPr lang="en-GB" dirty="0" smtClean="0"/>
          </a:p>
          <a:p>
            <a:endParaRPr lang="en-GB" dirty="0"/>
          </a:p>
          <a:p>
            <a:endParaRPr lang="en-GB" dirty="0"/>
          </a:p>
        </p:txBody>
      </p:sp>
      <p:sp>
        <p:nvSpPr>
          <p:cNvPr id="4" name="Footer Placeholder 3"/>
          <p:cNvSpPr>
            <a:spLocks noGrp="1"/>
          </p:cNvSpPr>
          <p:nvPr>
            <p:ph type="ftr" sz="quarter" idx="11"/>
          </p:nvPr>
        </p:nvSpPr>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562469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226669"/>
            <a:ext cx="8229600" cy="5112568"/>
          </a:xfrm>
        </p:spPr>
        <p:txBody>
          <a:bodyPr>
            <a:normAutofit lnSpcReduction="10000"/>
          </a:bodyPr>
          <a:lstStyle/>
          <a:p>
            <a:pPr marL="0" indent="0" algn="ctr">
              <a:buNone/>
            </a:pPr>
            <a:r>
              <a:rPr lang="en-GB" b="1" dirty="0" smtClean="0"/>
              <a:t>Liam</a:t>
            </a:r>
          </a:p>
          <a:p>
            <a:pPr marL="0" indent="0" algn="ctr">
              <a:buNone/>
            </a:pPr>
            <a:endParaRPr lang="en-GB" sz="1400" b="1" dirty="0" smtClean="0"/>
          </a:p>
          <a:p>
            <a:pPr marL="0" indent="0" algn="ctr">
              <a:buNone/>
            </a:pPr>
            <a:r>
              <a:rPr lang="en-GB" sz="2400" dirty="0" smtClean="0"/>
              <a:t>‘I am no good at my work.  Everyone else is. I like to make my pencils and stuff look neat on the table because it makes me feel better.  My teacher </a:t>
            </a:r>
            <a:r>
              <a:rPr lang="en-GB" sz="2400" dirty="0"/>
              <a:t>s</a:t>
            </a:r>
            <a:r>
              <a:rPr lang="en-GB" sz="2400" dirty="0" smtClean="0"/>
              <a:t>ays I am a really good tidier.  Sometimes I stay back at break to tidy things up for my teacher’</a:t>
            </a:r>
          </a:p>
          <a:p>
            <a:pPr algn="ctr"/>
            <a:endParaRPr lang="en-GB" sz="1600" dirty="0"/>
          </a:p>
          <a:p>
            <a:pPr marL="0" indent="0" algn="ctr">
              <a:buNone/>
            </a:pPr>
            <a:r>
              <a:rPr lang="en-GB" dirty="0" smtClean="0"/>
              <a:t>‘</a:t>
            </a:r>
            <a:r>
              <a:rPr lang="en-GB" dirty="0" smtClean="0">
                <a:latin typeface="Freestyle Script" panose="030804020302050B0404" pitchFamily="66" charset="0"/>
              </a:rPr>
              <a:t>Liam keeps getting up to sharpen his pencil and he is always rubbing out his work.  He never seems to get his work finished. He loves to tidy up and always asks to help but he doesn’t make eye contact and he is deep- hard to read.  He gets a bit obsessed with things like his equipment.  He never seems content’.</a:t>
            </a:r>
            <a:endParaRPr lang="en-GB" dirty="0">
              <a:latin typeface="Freestyle Script" panose="030804020302050B0404" pitchFamily="66" charset="0"/>
            </a:endParaRPr>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95193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39552" y="1335293"/>
            <a:ext cx="8424936" cy="3965916"/>
          </a:xfrm>
        </p:spPr>
        <p:txBody>
          <a:bodyPr>
            <a:normAutofit fontScale="25000" lnSpcReduction="20000"/>
          </a:bodyPr>
          <a:lstStyle/>
          <a:p>
            <a:pPr marL="0" indent="0" algn="ctr">
              <a:buNone/>
            </a:pPr>
            <a:r>
              <a:rPr lang="en-GB" sz="9600" b="1" dirty="0" smtClean="0"/>
              <a:t>What’s going on here?</a:t>
            </a:r>
          </a:p>
          <a:p>
            <a:pPr marL="0" indent="0">
              <a:buNone/>
            </a:pPr>
            <a:endParaRPr lang="en-GB" dirty="0" smtClean="0"/>
          </a:p>
          <a:p>
            <a:pPr marL="0" indent="0">
              <a:buNone/>
            </a:pPr>
            <a:endParaRPr lang="en-GB" dirty="0" smtClean="0"/>
          </a:p>
          <a:p>
            <a:r>
              <a:rPr lang="en-GB" sz="7200" dirty="0" smtClean="0"/>
              <a:t>Child is meeting his own needs as a way of coping with the parent ignoring or finding the child irksome</a:t>
            </a:r>
          </a:p>
          <a:p>
            <a:endParaRPr lang="en-GB" sz="4000" dirty="0" smtClean="0"/>
          </a:p>
          <a:p>
            <a:r>
              <a:rPr lang="en-GB" sz="7200" dirty="0" smtClean="0"/>
              <a:t>Child shuts down, blanks out, tries to disappear but is still needy</a:t>
            </a:r>
          </a:p>
          <a:p>
            <a:endParaRPr lang="en-GB" sz="4000" dirty="0" smtClean="0"/>
          </a:p>
          <a:p>
            <a:r>
              <a:rPr lang="en-GB" sz="7200" dirty="0" smtClean="0"/>
              <a:t>Achievements and getting it right are more important than relationships</a:t>
            </a:r>
          </a:p>
          <a:p>
            <a:endParaRPr lang="en-GB" sz="4000" dirty="0" smtClean="0"/>
          </a:p>
          <a:p>
            <a:r>
              <a:rPr lang="en-GB" sz="7200" dirty="0" smtClean="0"/>
              <a:t>Child is task orientated</a:t>
            </a:r>
          </a:p>
          <a:p>
            <a:endParaRPr lang="en-GB" sz="4000" dirty="0" smtClean="0"/>
          </a:p>
          <a:p>
            <a:r>
              <a:rPr lang="en-GB" sz="7200" dirty="0" smtClean="0"/>
              <a:t>Compliant but highly anxious</a:t>
            </a:r>
          </a:p>
          <a:p>
            <a:endParaRPr lang="en-GB" sz="4000" dirty="0" smtClean="0"/>
          </a:p>
          <a:p>
            <a:r>
              <a:rPr lang="en-GB" sz="7200" dirty="0" smtClean="0"/>
              <a:t>Helping  is  a way of keeping you at bay and avoiding responsibilities</a:t>
            </a:r>
          </a:p>
          <a:p>
            <a:endParaRPr lang="en-GB" sz="4000" dirty="0" smtClean="0"/>
          </a:p>
          <a:p>
            <a:r>
              <a:rPr lang="en-GB" sz="7200" dirty="0" smtClean="0"/>
              <a:t>An effort to get control leads to obsessiveness/perfectionism</a:t>
            </a:r>
          </a:p>
          <a:p>
            <a:endParaRPr lang="en-GB" sz="4000" dirty="0" smtClean="0"/>
          </a:p>
          <a:p>
            <a:r>
              <a:rPr lang="en-GB" sz="7200" dirty="0" smtClean="0"/>
              <a:t>May be a high achiever but emotionally fragile</a:t>
            </a:r>
          </a:p>
          <a:p>
            <a:endParaRPr lang="en-GB" sz="4000" dirty="0" smtClean="0"/>
          </a:p>
          <a:p>
            <a:r>
              <a:rPr lang="en-GB" sz="7200" dirty="0" smtClean="0"/>
              <a:t>Avoiding connecting with others which can lead to sadness and flashes of aggression</a:t>
            </a:r>
          </a:p>
          <a:p>
            <a:endParaRPr lang="en-GB" sz="36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910073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21852" y="1710701"/>
            <a:ext cx="8229600" cy="4382595"/>
          </a:xfrm>
        </p:spPr>
        <p:txBody>
          <a:bodyPr>
            <a:normAutofit/>
          </a:bodyPr>
          <a:lstStyle/>
          <a:p>
            <a:pPr marL="0" indent="0" algn="ctr">
              <a:buNone/>
            </a:pPr>
            <a:r>
              <a:rPr lang="en-GB" b="1" dirty="0" smtClean="0"/>
              <a:t>Ambivalent Attachment</a:t>
            </a:r>
          </a:p>
          <a:p>
            <a:pPr marL="0" indent="0" algn="ctr">
              <a:buNone/>
            </a:pPr>
            <a:endParaRPr lang="en-GB" sz="1800" b="1" dirty="0" smtClean="0"/>
          </a:p>
          <a:p>
            <a:pPr marL="0" indent="0" algn="ctr">
              <a:buNone/>
            </a:pPr>
            <a:r>
              <a:rPr lang="en-GB" b="1" dirty="0" smtClean="0"/>
              <a:t>Working </a:t>
            </a:r>
            <a:r>
              <a:rPr lang="en-GB" b="1" dirty="0"/>
              <a:t>M</a:t>
            </a:r>
            <a:r>
              <a:rPr lang="en-GB" b="1" dirty="0" smtClean="0"/>
              <a:t>odel</a:t>
            </a:r>
          </a:p>
          <a:p>
            <a:pPr marL="0" indent="0" algn="ctr">
              <a:buNone/>
            </a:pPr>
            <a:endParaRPr lang="en-GB" sz="2000" b="1" dirty="0" smtClean="0"/>
          </a:p>
          <a:p>
            <a:pPr marL="0" indent="0" algn="ctr">
              <a:buNone/>
            </a:pPr>
            <a:endParaRPr lang="en-GB" sz="2000" b="1" dirty="0" smtClean="0"/>
          </a:p>
          <a:p>
            <a:pPr marL="0" indent="0" algn="ctr">
              <a:buNone/>
            </a:pPr>
            <a:r>
              <a:rPr lang="en-GB" sz="2400" dirty="0" smtClean="0">
                <a:latin typeface="CG Omega Bold" pitchFamily="34" charset="0"/>
              </a:rPr>
              <a:t>Grown-ups are unpredictable so I have to make  a lot of fuss to make sure they notice me and give me what I need. I can’t trust them to spot it.  I know I’m in your face but I can’t stand it if you ignore me, it terrifies me and I feel like I don’t exist</a:t>
            </a:r>
            <a:endParaRPr lang="en-GB" sz="2400" dirty="0">
              <a:latin typeface="CG Omega Bold" pitchFamily="34" charset="0"/>
            </a:endParaRPr>
          </a:p>
        </p:txBody>
      </p:sp>
      <p:sp>
        <p:nvSpPr>
          <p:cNvPr id="4" name="Footer Placeholder 3"/>
          <p:cNvSpPr>
            <a:spLocks noGrp="1"/>
          </p:cNvSpPr>
          <p:nvPr>
            <p:ph type="ftr" sz="quarter" idx="11"/>
          </p:nvPr>
        </p:nvSpPr>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57205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372565"/>
            <a:ext cx="8229600" cy="4754079"/>
          </a:xfrm>
        </p:spPr>
        <p:txBody>
          <a:bodyPr>
            <a:normAutofit fontScale="92500" lnSpcReduction="20000"/>
          </a:bodyPr>
          <a:lstStyle/>
          <a:p>
            <a:pPr marL="0" indent="0" algn="ctr">
              <a:buNone/>
            </a:pPr>
            <a:r>
              <a:rPr lang="en-GB" b="1" dirty="0" smtClean="0"/>
              <a:t>Aimee</a:t>
            </a:r>
          </a:p>
          <a:p>
            <a:pPr marL="0" indent="0" algn="ctr">
              <a:buNone/>
            </a:pPr>
            <a:endParaRPr lang="en-GB" sz="600" b="1" dirty="0"/>
          </a:p>
          <a:p>
            <a:pPr marL="0" indent="0" algn="ctr">
              <a:buNone/>
            </a:pPr>
            <a:r>
              <a:rPr lang="en-GB" sz="2400" dirty="0" smtClean="0"/>
              <a:t>‘Mainly I like school and I like my teacher because she listens to me and she helps me with my work.  I think she really likes me.  I don’t like it when she talks to the other girls on my table - it can make me really angry like she’s letting me down.  Sometimes I make a right fuss and shout  a bit just to stop her talking to anyone else’.</a:t>
            </a:r>
          </a:p>
          <a:p>
            <a:pPr marL="0" indent="0" algn="ctr">
              <a:buNone/>
            </a:pPr>
            <a:endParaRPr lang="en-GB" sz="1300" dirty="0"/>
          </a:p>
          <a:p>
            <a:pPr marL="0" indent="0" algn="ctr">
              <a:buNone/>
            </a:pPr>
            <a:r>
              <a:rPr lang="en-GB" sz="3500" dirty="0" smtClean="0">
                <a:latin typeface="Freestyle Script" panose="030804020302050B0404" pitchFamily="66" charset="0"/>
              </a:rPr>
              <a:t>‘Aimee can really irritate the other children and causes lots of minor disruption that wears you down.  She makes silly noises or hums when </a:t>
            </a:r>
            <a:r>
              <a:rPr lang="en-GB" sz="3500" dirty="0">
                <a:latin typeface="Freestyle Script" panose="030804020302050B0404" pitchFamily="66" charset="0"/>
              </a:rPr>
              <a:t>I</a:t>
            </a:r>
            <a:r>
              <a:rPr lang="en-GB" sz="3500" dirty="0" smtClean="0">
                <a:latin typeface="Freestyle Script" panose="030804020302050B0404" pitchFamily="66" charset="0"/>
              </a:rPr>
              <a:t>’m trying to talk to the whole class.  She’s always got a problem or a question or wants to tell things that are irrelevant.  She needs to understand that there are 30 children in my class and that school is for learning’. </a:t>
            </a:r>
          </a:p>
          <a:p>
            <a:endParaRPr lang="en-GB" sz="28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67769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103720" y="1494020"/>
            <a:ext cx="7427168" cy="4641379"/>
          </a:xfrm>
        </p:spPr>
        <p:txBody>
          <a:bodyPr>
            <a:normAutofit fontScale="92500"/>
          </a:bodyPr>
          <a:lstStyle/>
          <a:p>
            <a:pPr marL="0" indent="0">
              <a:buNone/>
            </a:pPr>
            <a:r>
              <a:rPr lang="en-GB" dirty="0" smtClean="0"/>
              <a:t>We are going to talk about…….</a:t>
            </a:r>
          </a:p>
          <a:p>
            <a:pPr marL="0" indent="0">
              <a:buNone/>
            </a:pPr>
            <a:endParaRPr lang="en-GB" dirty="0" smtClean="0"/>
          </a:p>
          <a:p>
            <a:pPr marL="0" indent="0" algn="ctr">
              <a:buNone/>
            </a:pPr>
            <a:r>
              <a:rPr lang="en-GB" sz="2800" dirty="0" smtClean="0"/>
              <a:t>What attachment is</a:t>
            </a:r>
          </a:p>
          <a:p>
            <a:pPr marL="0" indent="0" algn="ctr">
              <a:buNone/>
            </a:pPr>
            <a:r>
              <a:rPr lang="en-GB" sz="2800" dirty="0" smtClean="0"/>
              <a:t>Secure and insecure attachment</a:t>
            </a:r>
          </a:p>
          <a:p>
            <a:pPr marL="0" indent="0" algn="ctr">
              <a:buNone/>
            </a:pPr>
            <a:r>
              <a:rPr lang="en-GB" sz="2800" dirty="0" smtClean="0"/>
              <a:t>Factors that affect attachment</a:t>
            </a:r>
          </a:p>
          <a:p>
            <a:pPr marL="0" indent="0" algn="ctr">
              <a:buNone/>
            </a:pPr>
            <a:r>
              <a:rPr lang="en-GB" sz="2800" dirty="0" smtClean="0"/>
              <a:t>Problems poor attachment can cause</a:t>
            </a:r>
          </a:p>
          <a:p>
            <a:pPr marL="0" indent="0" algn="ctr">
              <a:buNone/>
            </a:pPr>
            <a:r>
              <a:rPr lang="en-GB" sz="2800" dirty="0" smtClean="0"/>
              <a:t>Three main types of attachment difficulty and what they look like</a:t>
            </a:r>
          </a:p>
          <a:p>
            <a:pPr marL="0" indent="0" algn="ctr">
              <a:buNone/>
            </a:pPr>
            <a:r>
              <a:rPr lang="en-GB" sz="2800" dirty="0" smtClean="0"/>
              <a:t>What can be done to help - general and specific ideas</a:t>
            </a:r>
          </a:p>
        </p:txBody>
      </p:sp>
      <p:sp>
        <p:nvSpPr>
          <p:cNvPr id="4" name="Footer Placeholder 3"/>
          <p:cNvSpPr>
            <a:spLocks noGrp="1"/>
          </p:cNvSpPr>
          <p:nvPr>
            <p:ph type="ftr" sz="quarter" idx="11"/>
          </p:nvPr>
        </p:nvSpPr>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835499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04777"/>
            <a:ext cx="8229600" cy="4392488"/>
          </a:xfrm>
        </p:spPr>
        <p:txBody>
          <a:bodyPr>
            <a:normAutofit/>
          </a:bodyPr>
          <a:lstStyle/>
          <a:p>
            <a:pPr marL="0" indent="0">
              <a:buNone/>
            </a:pPr>
            <a:r>
              <a:rPr lang="en-GB" sz="2400" b="1" dirty="0" smtClean="0"/>
              <a:t>What’s going on here?</a:t>
            </a:r>
          </a:p>
          <a:p>
            <a:pPr marL="0" indent="0">
              <a:buNone/>
            </a:pPr>
            <a:endParaRPr lang="en-GB" sz="2000" dirty="0"/>
          </a:p>
          <a:p>
            <a:r>
              <a:rPr lang="en-GB" sz="2000" dirty="0" smtClean="0"/>
              <a:t>The child has never been kept in mind by an adult</a:t>
            </a:r>
          </a:p>
          <a:p>
            <a:r>
              <a:rPr lang="en-GB" sz="2000" dirty="0"/>
              <a:t>N</a:t>
            </a:r>
            <a:r>
              <a:rPr lang="en-GB" sz="2000" dirty="0" smtClean="0"/>
              <a:t>eeds to be noticed to feel that she exists and is important</a:t>
            </a:r>
          </a:p>
          <a:p>
            <a:r>
              <a:rPr lang="en-GB" sz="2000" dirty="0"/>
              <a:t>W</a:t>
            </a:r>
            <a:r>
              <a:rPr lang="en-GB" sz="2000" dirty="0" smtClean="0"/>
              <a:t>ill do anything to make sure that she is visible and bad attention is fine</a:t>
            </a:r>
          </a:p>
          <a:p>
            <a:r>
              <a:rPr lang="en-GB" sz="2000" dirty="0"/>
              <a:t>I</a:t>
            </a:r>
            <a:r>
              <a:rPr lang="en-GB" sz="2000" dirty="0" smtClean="0"/>
              <a:t>s very anxious </a:t>
            </a:r>
          </a:p>
          <a:p>
            <a:r>
              <a:rPr lang="en-GB" sz="2000" dirty="0" smtClean="0"/>
              <a:t>The child pretends to need help</a:t>
            </a:r>
          </a:p>
          <a:p>
            <a:r>
              <a:rPr lang="en-GB" sz="2000" dirty="0" smtClean="0"/>
              <a:t>The child cannot bear it if other children get attention as it makes her feel unsafe</a:t>
            </a:r>
          </a:p>
          <a:p>
            <a:r>
              <a:rPr lang="en-GB" sz="2000" dirty="0" smtClean="0"/>
              <a:t>Resentful and angry if not attended to and has no mental space left for learning</a:t>
            </a:r>
          </a:p>
          <a:p>
            <a:r>
              <a:rPr lang="en-GB" sz="2000" dirty="0" smtClean="0"/>
              <a:t>Exhausting to teach</a:t>
            </a:r>
          </a:p>
          <a:p>
            <a:endParaRPr lang="en-GB" dirty="0" smtClean="0"/>
          </a:p>
          <a:p>
            <a:endParaRPr lang="en-GB"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126099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416865"/>
            <a:ext cx="8229600" cy="3960440"/>
          </a:xfrm>
        </p:spPr>
        <p:txBody>
          <a:bodyPr>
            <a:normAutofit fontScale="92500" lnSpcReduction="20000"/>
          </a:bodyPr>
          <a:lstStyle/>
          <a:p>
            <a:pPr marL="0" indent="0" algn="ctr">
              <a:buNone/>
            </a:pPr>
            <a:endParaRPr lang="en-GB" sz="2800" b="1" dirty="0" smtClean="0"/>
          </a:p>
          <a:p>
            <a:pPr marL="0" indent="0" algn="ctr">
              <a:buNone/>
            </a:pPr>
            <a:r>
              <a:rPr lang="en-GB" sz="3500" b="1" dirty="0" smtClean="0"/>
              <a:t>Disorganised Attachment</a:t>
            </a:r>
          </a:p>
          <a:p>
            <a:pPr marL="0" indent="0" algn="ctr">
              <a:buNone/>
            </a:pPr>
            <a:endParaRPr lang="en-GB" sz="2200" b="1" dirty="0" smtClean="0"/>
          </a:p>
          <a:p>
            <a:pPr marL="0" indent="0" algn="ctr">
              <a:buNone/>
            </a:pPr>
            <a:r>
              <a:rPr lang="en-GB" sz="3500" b="1" dirty="0" smtClean="0"/>
              <a:t>Working Model</a:t>
            </a:r>
          </a:p>
          <a:p>
            <a:pPr marL="0" indent="0" algn="ctr">
              <a:buNone/>
            </a:pPr>
            <a:endParaRPr lang="en-GB" sz="2000" b="1" dirty="0" smtClean="0"/>
          </a:p>
          <a:p>
            <a:pPr marL="0" indent="0" algn="ctr">
              <a:buNone/>
            </a:pPr>
            <a:endParaRPr lang="en-GB" sz="2000" b="1" dirty="0" smtClean="0"/>
          </a:p>
          <a:p>
            <a:pPr marL="0" indent="0" algn="ctr">
              <a:buNone/>
            </a:pPr>
            <a:r>
              <a:rPr lang="en-GB" sz="2600" dirty="0" smtClean="0">
                <a:latin typeface="CG Omega Bold" pitchFamily="34" charset="0"/>
              </a:rPr>
              <a:t>Adults are really weird - they can be really frightening and horrible or they can seem like they are scared and helpless themselves.  So I feel really confused and I don’t know how you will react and I’m never sure how things will end if I ask you for anything. It makes me feel bad.</a:t>
            </a:r>
          </a:p>
          <a:p>
            <a:pPr marL="0" indent="0" algn="ctr">
              <a:buNone/>
            </a:pPr>
            <a:endParaRPr lang="en-GB" dirty="0">
              <a:latin typeface="CG Omega Bold" pitchFamily="34" charset="0"/>
            </a:endParaRPr>
          </a:p>
        </p:txBody>
      </p:sp>
      <p:sp>
        <p:nvSpPr>
          <p:cNvPr id="4" name="Footer Placeholder 3"/>
          <p:cNvSpPr>
            <a:spLocks noGrp="1"/>
          </p:cNvSpPr>
          <p:nvPr>
            <p:ph type="ftr" sz="quarter" idx="11"/>
          </p:nvPr>
        </p:nvSpPr>
        <p:spPr>
          <a:xfrm>
            <a:off x="3071802" y="6492875"/>
            <a:ext cx="2895600" cy="365125"/>
          </a:xfrm>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8947776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39552" y="1340768"/>
            <a:ext cx="8229600" cy="4536503"/>
          </a:xfrm>
        </p:spPr>
        <p:txBody>
          <a:bodyPr>
            <a:normAutofit fontScale="55000" lnSpcReduction="20000"/>
          </a:bodyPr>
          <a:lstStyle/>
          <a:p>
            <a:pPr marL="0" indent="0" algn="ctr">
              <a:buNone/>
            </a:pPr>
            <a:endParaRPr lang="en-GB" sz="2400" b="1" dirty="0" smtClean="0"/>
          </a:p>
          <a:p>
            <a:pPr marL="0" indent="0" algn="ctr">
              <a:buNone/>
            </a:pPr>
            <a:r>
              <a:rPr lang="en-GB" sz="5800" b="1" dirty="0" smtClean="0"/>
              <a:t>Connor</a:t>
            </a:r>
          </a:p>
          <a:p>
            <a:pPr marL="0" indent="0" algn="ctr">
              <a:buNone/>
            </a:pPr>
            <a:endParaRPr lang="en-GB" sz="1300" b="1" dirty="0" smtClean="0"/>
          </a:p>
          <a:p>
            <a:pPr marL="0" indent="0" algn="ctr">
              <a:buNone/>
            </a:pPr>
            <a:r>
              <a:rPr lang="en-GB" sz="3800" dirty="0" smtClean="0"/>
              <a:t>‘Nobody likes me at school and I hate the teachers as well. Well there’s one okay one but sometimes he’s really moody so I don’t know.  It’s best to look after yourself at school, stick up for yourself cos nobody else will.  Well they might but you can’t be sure. Sometimes I get really really mad and scream and throw stuff about I’m so mad and it all makes me scared. I think the teachers are frightened of me’.</a:t>
            </a:r>
          </a:p>
          <a:p>
            <a:pPr marL="0" indent="0" algn="ctr">
              <a:buNone/>
            </a:pPr>
            <a:endParaRPr lang="en-GB" sz="2900" dirty="0"/>
          </a:p>
          <a:p>
            <a:pPr marL="0" indent="0" algn="ctr">
              <a:buNone/>
            </a:pPr>
            <a:r>
              <a:rPr lang="en-GB" sz="5100" dirty="0" smtClean="0">
                <a:latin typeface="Freestyle Script" panose="030804020302050B0404" pitchFamily="66" charset="0"/>
              </a:rPr>
              <a:t>‘Well it’s one long battle with Connor.  Small problems turn into major dramas and he can really lose it. He’s had a few exclusions that haven’t helped.  At other times he seems really nervous and just won’t engage. He could do much better with his work if he would calm down’.</a:t>
            </a:r>
          </a:p>
          <a:p>
            <a:pPr marL="0" indent="0">
              <a:buNone/>
            </a:pPr>
            <a:endParaRPr lang="en-GB" dirty="0">
              <a:latin typeface="Freestyle Script" panose="030804020302050B0404" pitchFamily="66" charset="0"/>
            </a:endParaRPr>
          </a:p>
          <a:p>
            <a:pPr marL="0" indent="0">
              <a:buNone/>
            </a:pPr>
            <a:endParaRPr lang="en-GB" dirty="0" smtClean="0"/>
          </a:p>
          <a:p>
            <a:endParaRPr lang="en-GB" dirty="0"/>
          </a:p>
        </p:txBody>
      </p:sp>
      <p:sp>
        <p:nvSpPr>
          <p:cNvPr id="4" name="Footer Placeholder 3"/>
          <p:cNvSpPr>
            <a:spLocks noGrp="1"/>
          </p:cNvSpPr>
          <p:nvPr>
            <p:ph type="ftr" sz="quarter" idx="11"/>
          </p:nvPr>
        </p:nvSpPr>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5041951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41721"/>
            <a:ext cx="8229600" cy="4392487"/>
          </a:xfrm>
        </p:spPr>
        <p:txBody>
          <a:bodyPr>
            <a:normAutofit fontScale="77500" lnSpcReduction="20000"/>
          </a:bodyPr>
          <a:lstStyle/>
          <a:p>
            <a:pPr marL="0" indent="0">
              <a:buNone/>
            </a:pPr>
            <a:r>
              <a:rPr lang="en-GB" sz="3600" b="1" dirty="0" smtClean="0"/>
              <a:t>What’s going on here?</a:t>
            </a:r>
          </a:p>
          <a:p>
            <a:pPr marL="0" indent="0">
              <a:buNone/>
            </a:pPr>
            <a:endParaRPr lang="en-GB" sz="1800" dirty="0" smtClean="0"/>
          </a:p>
          <a:p>
            <a:r>
              <a:rPr lang="en-GB" sz="2600" dirty="0" smtClean="0"/>
              <a:t>Very erratic and extreme responses that are very challenging to manage</a:t>
            </a:r>
          </a:p>
          <a:p>
            <a:endParaRPr lang="en-GB" sz="1800" dirty="0" smtClean="0"/>
          </a:p>
          <a:p>
            <a:r>
              <a:rPr lang="en-GB" sz="2600" dirty="0" smtClean="0"/>
              <a:t>Child is highly anxious and desperate for control</a:t>
            </a:r>
          </a:p>
          <a:p>
            <a:endParaRPr lang="en-GB" sz="1800" dirty="0" smtClean="0"/>
          </a:p>
          <a:p>
            <a:r>
              <a:rPr lang="en-GB" sz="2600" dirty="0" smtClean="0"/>
              <a:t>Can both demand and reject help</a:t>
            </a:r>
          </a:p>
          <a:p>
            <a:endParaRPr lang="en-GB" sz="1800" dirty="0" smtClean="0"/>
          </a:p>
          <a:p>
            <a:r>
              <a:rPr lang="en-GB" sz="2600" dirty="0" smtClean="0"/>
              <a:t>Extreme behaviour can seem to have no trigger</a:t>
            </a:r>
          </a:p>
          <a:p>
            <a:endParaRPr lang="en-GB" sz="1800" dirty="0" smtClean="0"/>
          </a:p>
          <a:p>
            <a:r>
              <a:rPr lang="en-GB" sz="2600" dirty="0" smtClean="0"/>
              <a:t>Seems designed to shock and places the child at risk - often need risk assessment</a:t>
            </a:r>
          </a:p>
          <a:p>
            <a:endParaRPr lang="en-GB" sz="1800" dirty="0" smtClean="0"/>
          </a:p>
          <a:p>
            <a:r>
              <a:rPr lang="en-GB" sz="2600" dirty="0" smtClean="0"/>
              <a:t>Fear, panic, helplessness and lack of trust lies behind the defiance</a:t>
            </a:r>
          </a:p>
          <a:p>
            <a:endParaRPr lang="en-GB" sz="1800" dirty="0" smtClean="0"/>
          </a:p>
          <a:p>
            <a:r>
              <a:rPr lang="en-GB" sz="2600" dirty="0" smtClean="0"/>
              <a:t>Child is hyper-vigilant and too preoccupied to learn or make relationships</a:t>
            </a:r>
          </a:p>
          <a:p>
            <a:endParaRPr lang="en-GB" dirty="0" smtClean="0"/>
          </a:p>
          <a:p>
            <a:endParaRPr lang="en-GB"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C:\Users\Jackie.Sharpe\AppData\Local\Microsoft\Windows\Temporary Internet Files\Content.IE5\EHZ5EGV0\MC900078823[1].wmf"/>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380312" y="980728"/>
            <a:ext cx="1583690" cy="1756410"/>
          </a:xfrm>
          <a:prstGeom prst="rect">
            <a:avLst/>
          </a:prstGeom>
          <a:noFill/>
          <a:ln>
            <a:noFill/>
          </a:ln>
        </p:spPr>
      </p:pic>
    </p:spTree>
    <p:extLst>
      <p:ext uri="{BB962C8B-B14F-4D97-AF65-F5344CB8AC3E}">
        <p14:creationId xmlns="" xmlns:p14="http://schemas.microsoft.com/office/powerpoint/2010/main" val="38732372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67544" y="1924516"/>
            <a:ext cx="8229600" cy="3960440"/>
          </a:xfrm>
        </p:spPr>
        <p:txBody>
          <a:bodyPr>
            <a:noAutofit/>
          </a:bodyPr>
          <a:lstStyle/>
          <a:p>
            <a:pPr marL="0" indent="0">
              <a:buNone/>
            </a:pPr>
            <a:r>
              <a:rPr lang="en-GB" sz="2400" dirty="0" smtClean="0"/>
              <a:t>So the child with unmet attachment needs develops a very particular set of beliefs about how the world is and can:</a:t>
            </a:r>
          </a:p>
          <a:p>
            <a:pPr marL="0" indent="0">
              <a:buNone/>
            </a:pPr>
            <a:endParaRPr lang="en-GB" sz="1050" dirty="0" smtClean="0"/>
          </a:p>
          <a:p>
            <a:pPr marL="0" indent="0">
              <a:buNone/>
            </a:pPr>
            <a:r>
              <a:rPr lang="en-GB" sz="2400" dirty="0" smtClean="0"/>
              <a:t>Feel anxious and </a:t>
            </a:r>
            <a:r>
              <a:rPr lang="en-GB" sz="2400" b="1" dirty="0"/>
              <a:t>S</a:t>
            </a:r>
            <a:r>
              <a:rPr lang="en-GB" sz="2400" dirty="0" smtClean="0"/>
              <a:t>tressed</a:t>
            </a:r>
          </a:p>
          <a:p>
            <a:pPr marL="0" indent="0">
              <a:buNone/>
            </a:pPr>
            <a:r>
              <a:rPr lang="en-GB" sz="2400" dirty="0" smtClean="0"/>
              <a:t>Have problems  </a:t>
            </a:r>
            <a:r>
              <a:rPr lang="en-GB" sz="2400" b="1" dirty="0"/>
              <a:t>T</a:t>
            </a:r>
            <a:r>
              <a:rPr lang="en-GB" sz="2400" dirty="0" smtClean="0"/>
              <a:t>rusting and empathising</a:t>
            </a:r>
          </a:p>
          <a:p>
            <a:pPr marL="0" indent="0">
              <a:buNone/>
            </a:pPr>
            <a:r>
              <a:rPr lang="en-GB" sz="2400" dirty="0" smtClean="0"/>
              <a:t>Have problems controlling their </a:t>
            </a:r>
            <a:r>
              <a:rPr lang="en-GB" sz="2400" b="1" dirty="0" smtClean="0"/>
              <a:t>I</a:t>
            </a:r>
            <a:r>
              <a:rPr lang="en-GB" sz="2400" dirty="0" smtClean="0"/>
              <a:t>mpulses and emotions</a:t>
            </a:r>
          </a:p>
          <a:p>
            <a:pPr marL="0" indent="0">
              <a:buNone/>
            </a:pPr>
            <a:r>
              <a:rPr lang="en-GB" sz="2400" dirty="0" smtClean="0"/>
              <a:t>Feel and show </a:t>
            </a:r>
            <a:r>
              <a:rPr lang="en-GB" sz="2400" b="1" dirty="0"/>
              <a:t>R</a:t>
            </a:r>
            <a:r>
              <a:rPr lang="en-GB" sz="2400" dirty="0" smtClean="0"/>
              <a:t>age</a:t>
            </a:r>
          </a:p>
          <a:p>
            <a:pPr marL="0" indent="0">
              <a:buNone/>
            </a:pPr>
            <a:r>
              <a:rPr lang="en-GB" sz="2400" dirty="0" smtClean="0"/>
              <a:t>Feel </a:t>
            </a:r>
            <a:r>
              <a:rPr lang="en-GB" sz="2400" b="1" dirty="0"/>
              <a:t>S</a:t>
            </a:r>
            <a:r>
              <a:rPr lang="en-GB" sz="2400" dirty="0" smtClean="0"/>
              <a:t>hame</a:t>
            </a:r>
          </a:p>
          <a:p>
            <a:pPr marL="0" indent="0">
              <a:buNone/>
            </a:pPr>
            <a:endParaRPr lang="en-GB" sz="1050" dirty="0"/>
          </a:p>
          <a:p>
            <a:pPr marL="0" indent="0">
              <a:buNone/>
            </a:pPr>
            <a:r>
              <a:rPr lang="en-GB" sz="2400" dirty="0" smtClean="0"/>
              <a:t>The </a:t>
            </a:r>
            <a:r>
              <a:rPr lang="en-GB" sz="2400" b="1" dirty="0" smtClean="0"/>
              <a:t>STIRS model</a:t>
            </a:r>
            <a:r>
              <a:rPr lang="en-GB" sz="2400" dirty="0" smtClean="0"/>
              <a:t> - unmet need </a:t>
            </a:r>
            <a:r>
              <a:rPr lang="en-GB" sz="2400" b="1" dirty="0" smtClean="0"/>
              <a:t>stirs</a:t>
            </a:r>
            <a:r>
              <a:rPr lang="en-GB" sz="2400" dirty="0" smtClean="0"/>
              <a:t> up the child who </a:t>
            </a:r>
            <a:r>
              <a:rPr lang="en-GB" sz="2400" b="1" dirty="0" smtClean="0"/>
              <a:t>stirs</a:t>
            </a:r>
            <a:r>
              <a:rPr lang="en-GB" sz="2400" dirty="0" smtClean="0"/>
              <a:t> up other people</a:t>
            </a:r>
            <a:endParaRPr lang="en-GB" sz="24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792368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2005925"/>
            <a:ext cx="8229600" cy="3295283"/>
          </a:xfrm>
        </p:spPr>
        <p:txBody>
          <a:bodyPr>
            <a:normAutofit/>
          </a:bodyPr>
          <a:lstStyle/>
          <a:p>
            <a:pPr marL="0" indent="0">
              <a:buNone/>
            </a:pPr>
            <a:r>
              <a:rPr lang="en-GB" sz="2800" dirty="0" smtClean="0"/>
              <a:t>Now for the good news….</a:t>
            </a:r>
          </a:p>
          <a:p>
            <a:pPr marL="0" indent="0">
              <a:buNone/>
            </a:pPr>
            <a:endParaRPr lang="en-GB" sz="1600" dirty="0"/>
          </a:p>
          <a:p>
            <a:pPr marL="0" indent="0" algn="ctr">
              <a:buNone/>
            </a:pPr>
            <a:r>
              <a:rPr lang="en-GB" sz="2800" dirty="0" smtClean="0"/>
              <a:t>‘School life, with its rich environment of new relationships and tasks, presents children with occasions to identify, develop and establish fresh, more robust and more socially valued aspects of the self’</a:t>
            </a:r>
          </a:p>
          <a:p>
            <a:pPr marL="0" indent="0">
              <a:buNone/>
            </a:pPr>
            <a:endParaRPr lang="en-GB" sz="1600" dirty="0"/>
          </a:p>
          <a:p>
            <a:pPr marL="0" indent="0" algn="r">
              <a:buNone/>
            </a:pPr>
            <a:r>
              <a:rPr lang="en-GB" sz="2000" dirty="0" smtClean="0"/>
              <a:t>(Howe et al 1999)</a:t>
            </a:r>
            <a:endParaRPr lang="en-GB" sz="20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C:\Users\Jackie.Sharpe\AppData\Local\Microsoft\Windows\Temporary Internet Files\Content.IE5\VB9D3R7C\MP900442429[1].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15676" y="4653136"/>
            <a:ext cx="2112645" cy="1511935"/>
          </a:xfrm>
          <a:prstGeom prst="rect">
            <a:avLst/>
          </a:prstGeom>
          <a:noFill/>
          <a:ln>
            <a:noFill/>
          </a:ln>
        </p:spPr>
      </p:pic>
    </p:spTree>
    <p:extLst>
      <p:ext uri="{BB962C8B-B14F-4D97-AF65-F5344CB8AC3E}">
        <p14:creationId xmlns="" xmlns:p14="http://schemas.microsoft.com/office/powerpoint/2010/main" val="19599096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91169"/>
            <a:ext cx="8229600" cy="3816424"/>
          </a:xfrm>
        </p:spPr>
        <p:txBody>
          <a:bodyPr>
            <a:normAutofit/>
          </a:bodyPr>
          <a:lstStyle/>
          <a:p>
            <a:pPr marL="0" indent="0">
              <a:buNone/>
            </a:pPr>
            <a:r>
              <a:rPr lang="en-GB" dirty="0" smtClean="0"/>
              <a:t>Remember….</a:t>
            </a:r>
          </a:p>
          <a:p>
            <a:pPr marL="0" indent="0">
              <a:buNone/>
            </a:pPr>
            <a:endParaRPr lang="en-GB" sz="1600" dirty="0"/>
          </a:p>
          <a:p>
            <a:r>
              <a:rPr lang="en-GB" sz="2000" dirty="0" smtClean="0"/>
              <a:t>You have the ability and power to make a big difference to children’s lives</a:t>
            </a:r>
          </a:p>
          <a:p>
            <a:r>
              <a:rPr lang="en-GB" sz="2000" dirty="0" smtClean="0"/>
              <a:t>Positive and appropriate relationships with teachers and support staff can be a powerful way of repairing  a damaged attachment history</a:t>
            </a:r>
          </a:p>
          <a:p>
            <a:r>
              <a:rPr lang="en-GB" sz="2000" dirty="0" smtClean="0"/>
              <a:t>Small insights and kindnesses can go a very long way and be long remembered</a:t>
            </a:r>
          </a:p>
          <a:p>
            <a:r>
              <a:rPr lang="en-GB" sz="2000" dirty="0" smtClean="0"/>
              <a:t>Getting it right is not hard or time consuming- often it is  not specialist work</a:t>
            </a:r>
          </a:p>
          <a:p>
            <a:r>
              <a:rPr lang="en-GB" sz="2000" dirty="0" smtClean="0"/>
              <a:t>If it’s not good enough for your child it’s not good enough</a:t>
            </a:r>
            <a:endParaRPr lang="en-GB" sz="2000" dirty="0"/>
          </a:p>
        </p:txBody>
      </p:sp>
      <p:sp>
        <p:nvSpPr>
          <p:cNvPr id="4" name="Footer Placeholder 3"/>
          <p:cNvSpPr>
            <a:spLocks noGrp="1"/>
          </p:cNvSpPr>
          <p:nvPr>
            <p:ph type="ftr" sz="quarter" idx="11"/>
          </p:nvPr>
        </p:nvSpPr>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C:\Users\Jackie.Sharpe\AppData\Local\Microsoft\Windows\Temporary Internet Files\Content.IE5\EHZ5EGV0\MP900407459[1].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228184" y="1066428"/>
            <a:ext cx="2152650" cy="1432560"/>
          </a:xfrm>
          <a:prstGeom prst="rect">
            <a:avLst/>
          </a:prstGeom>
          <a:noFill/>
          <a:ln>
            <a:noFill/>
          </a:ln>
        </p:spPr>
      </p:pic>
    </p:spTree>
    <p:extLst>
      <p:ext uri="{BB962C8B-B14F-4D97-AF65-F5344CB8AC3E}">
        <p14:creationId xmlns="" xmlns:p14="http://schemas.microsoft.com/office/powerpoint/2010/main" val="27672567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75672" y="2168741"/>
            <a:ext cx="8229600" cy="3021799"/>
          </a:xfrm>
        </p:spPr>
        <p:txBody>
          <a:bodyPr>
            <a:normAutofit/>
          </a:bodyPr>
          <a:lstStyle/>
          <a:p>
            <a:pPr marL="0" indent="0" algn="ctr">
              <a:buNone/>
            </a:pPr>
            <a:r>
              <a:rPr lang="en-GB" sz="2400" dirty="0" smtClean="0"/>
              <a:t>Can you think of a time when the words or actions of a teacher had a  negative impact on  you?  Does that incident still affect you?</a:t>
            </a:r>
          </a:p>
          <a:p>
            <a:pPr marL="0" indent="0" algn="ctr">
              <a:buNone/>
            </a:pPr>
            <a:endParaRPr lang="en-GB" sz="1600" dirty="0"/>
          </a:p>
          <a:p>
            <a:pPr marL="0" indent="0" algn="ctr">
              <a:buNone/>
            </a:pPr>
            <a:r>
              <a:rPr lang="en-GB" sz="2400" dirty="0" smtClean="0"/>
              <a:t>(Do you think that teacher still remembers it?)</a:t>
            </a:r>
          </a:p>
          <a:p>
            <a:pPr marL="0" indent="0" algn="ctr">
              <a:buNone/>
            </a:pPr>
            <a:endParaRPr lang="en-GB" sz="1600" dirty="0"/>
          </a:p>
          <a:p>
            <a:pPr marL="0" indent="0" algn="ctr">
              <a:buNone/>
            </a:pPr>
            <a:r>
              <a:rPr lang="en-GB" sz="2400" dirty="0" smtClean="0"/>
              <a:t>Can you think of a time when the words or actions of a teacher had a positive impact and does it still affect you?</a:t>
            </a:r>
            <a:endParaRPr lang="en-GB" sz="2400" dirty="0"/>
          </a:p>
        </p:txBody>
      </p:sp>
      <p:sp>
        <p:nvSpPr>
          <p:cNvPr id="4" name="Footer Placeholder 3"/>
          <p:cNvSpPr>
            <a:spLocks noGrp="1"/>
          </p:cNvSpPr>
          <p:nvPr>
            <p:ph type="ftr" sz="quarter" idx="11"/>
          </p:nvPr>
        </p:nvSpPr>
        <p:spPr>
          <a:xfrm>
            <a:off x="2928926" y="6072206"/>
            <a:ext cx="2895600" cy="365125"/>
          </a:xfrm>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4160343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540324" y="1817280"/>
            <a:ext cx="8229600" cy="3456384"/>
          </a:xfrm>
        </p:spPr>
        <p:txBody>
          <a:bodyPr>
            <a:normAutofit fontScale="92500" lnSpcReduction="20000"/>
          </a:bodyPr>
          <a:lstStyle/>
          <a:p>
            <a:pPr marL="0" indent="0">
              <a:buNone/>
            </a:pPr>
            <a:endParaRPr lang="en-GB" sz="2800" b="1" dirty="0" smtClean="0"/>
          </a:p>
          <a:p>
            <a:pPr marL="0" indent="0">
              <a:buNone/>
            </a:pPr>
            <a:r>
              <a:rPr lang="en-GB" sz="2800" b="1" dirty="0" smtClean="0"/>
              <a:t>Differentiating </a:t>
            </a:r>
            <a:r>
              <a:rPr lang="en-GB" sz="2800" dirty="0" smtClean="0"/>
              <a:t>for Attachment Difficulties</a:t>
            </a:r>
          </a:p>
          <a:p>
            <a:pPr marL="0" indent="0">
              <a:buNone/>
            </a:pPr>
            <a:endParaRPr lang="en-GB" dirty="0" smtClean="0"/>
          </a:p>
          <a:p>
            <a:r>
              <a:rPr lang="en-GB" sz="2400" dirty="0" smtClean="0"/>
              <a:t>Differentiate by emotional state or developmental stage and readiness to learn as much as ability</a:t>
            </a:r>
          </a:p>
          <a:p>
            <a:r>
              <a:rPr lang="en-GB" sz="2400" dirty="0" smtClean="0"/>
              <a:t>Make sure they can do it</a:t>
            </a:r>
          </a:p>
          <a:p>
            <a:r>
              <a:rPr lang="en-GB" sz="2400" dirty="0"/>
              <a:t>M</a:t>
            </a:r>
            <a:r>
              <a:rPr lang="en-GB" sz="2400" dirty="0" smtClean="0"/>
              <a:t>ake sure they believe they can do it</a:t>
            </a:r>
          </a:p>
          <a:p>
            <a:r>
              <a:rPr lang="en-GB" sz="2400" dirty="0" smtClean="0"/>
              <a:t>Make sure they feel safe enough to do it</a:t>
            </a:r>
          </a:p>
          <a:p>
            <a:r>
              <a:rPr lang="en-GB" sz="2400" dirty="0" smtClean="0"/>
              <a:t>Provide ‘supportive scaffolding’</a:t>
            </a:r>
            <a:endParaRPr lang="en-GB" sz="2400" dirty="0"/>
          </a:p>
        </p:txBody>
      </p:sp>
      <p:sp>
        <p:nvSpPr>
          <p:cNvPr id="2" name="Footer Placeholder 1"/>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0520071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2011071"/>
            <a:ext cx="8229600" cy="3794193"/>
          </a:xfrm>
        </p:spPr>
        <p:txBody>
          <a:bodyPr>
            <a:normAutofit fontScale="40000" lnSpcReduction="20000"/>
          </a:bodyPr>
          <a:lstStyle/>
          <a:p>
            <a:pPr marL="0" indent="0">
              <a:buNone/>
            </a:pPr>
            <a:r>
              <a:rPr lang="en-GB" sz="8000" dirty="0" smtClean="0"/>
              <a:t>Supportive scaffolding means:</a:t>
            </a:r>
          </a:p>
          <a:p>
            <a:pPr marL="0" indent="0">
              <a:buNone/>
            </a:pPr>
            <a:endParaRPr lang="en-GB" dirty="0" smtClean="0"/>
          </a:p>
          <a:p>
            <a:r>
              <a:rPr lang="en-GB" sz="5500" dirty="0" smtClean="0"/>
              <a:t>Engaging the child’s interest</a:t>
            </a:r>
          </a:p>
          <a:p>
            <a:endParaRPr lang="en-GB" sz="5500" dirty="0" smtClean="0"/>
          </a:p>
          <a:p>
            <a:r>
              <a:rPr lang="en-GB" sz="5500" dirty="0" smtClean="0"/>
              <a:t>Simplifying the task and breaking it down</a:t>
            </a:r>
          </a:p>
          <a:p>
            <a:endParaRPr lang="en-GB" sz="5500" dirty="0" smtClean="0"/>
          </a:p>
          <a:p>
            <a:r>
              <a:rPr lang="en-GB" sz="5500" dirty="0" smtClean="0"/>
              <a:t>Be ready to step in and intervene if any problems are anticipated or arise - avoid failure</a:t>
            </a:r>
          </a:p>
          <a:p>
            <a:endParaRPr lang="en-GB" sz="5500" dirty="0" smtClean="0"/>
          </a:p>
          <a:p>
            <a:r>
              <a:rPr lang="en-GB" sz="5500" dirty="0" smtClean="0"/>
              <a:t>Show you are pleased when they succeed - they will learn pleasure and pride in their own success</a:t>
            </a:r>
            <a:endParaRPr lang="en-GB" sz="55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44038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44825"/>
            <a:ext cx="8229600" cy="3096344"/>
          </a:xfrm>
        </p:spPr>
        <p:txBody>
          <a:bodyPr/>
          <a:lstStyle/>
          <a:p>
            <a:pPr marL="0" indent="0">
              <a:buNone/>
            </a:pPr>
            <a:r>
              <a:rPr lang="en-GB" sz="3600" dirty="0" smtClean="0"/>
              <a:t>Note to self…..</a:t>
            </a:r>
          </a:p>
          <a:p>
            <a:pPr marL="0" indent="0">
              <a:buNone/>
            </a:pPr>
            <a:endParaRPr lang="en-GB" dirty="0"/>
          </a:p>
          <a:p>
            <a:pPr marL="0" indent="0" algn="ctr">
              <a:buNone/>
            </a:pPr>
            <a:r>
              <a:rPr lang="en-GB" sz="2800" dirty="0" smtClean="0"/>
              <a:t>We all have, or have had parents/carers and many of us are parents ourselves, so thinking and talking about attachment can stir up strong and unexpected feelings </a:t>
            </a:r>
            <a:endParaRPr lang="en-GB" sz="2800" dirty="0"/>
          </a:p>
        </p:txBody>
      </p:sp>
      <p:sp>
        <p:nvSpPr>
          <p:cNvPr id="4" name="Footer Placeholder 3"/>
          <p:cNvSpPr>
            <a:spLocks noGrp="1"/>
          </p:cNvSpPr>
          <p:nvPr>
            <p:ph type="ftr" sz="quarter" idx="11"/>
          </p:nvPr>
        </p:nvSpPr>
        <p:spPr>
          <a:xfrm>
            <a:off x="3131840" y="6309320"/>
            <a:ext cx="2895600" cy="365125"/>
          </a:xfrm>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8177572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67544" y="1412776"/>
            <a:ext cx="8496944" cy="3384376"/>
          </a:xfrm>
        </p:spPr>
        <p:txBody>
          <a:bodyPr>
            <a:normAutofit fontScale="25000" lnSpcReduction="20000"/>
          </a:bodyPr>
          <a:lstStyle/>
          <a:p>
            <a:pPr marL="0" indent="0" algn="ctr">
              <a:buNone/>
            </a:pPr>
            <a:r>
              <a:rPr lang="en-GB" sz="9600" b="1" dirty="0" smtClean="0"/>
              <a:t>Think about the way we understand </a:t>
            </a:r>
            <a:r>
              <a:rPr lang="en-GB" sz="9600" b="1" dirty="0"/>
              <a:t>&amp;</a:t>
            </a:r>
            <a:r>
              <a:rPr lang="en-GB" sz="9600" b="1" dirty="0" smtClean="0"/>
              <a:t> </a:t>
            </a:r>
          </a:p>
          <a:p>
            <a:pPr marL="0" indent="0" algn="ctr">
              <a:buNone/>
            </a:pPr>
            <a:r>
              <a:rPr lang="en-GB" sz="9600" b="1" dirty="0" smtClean="0"/>
              <a:t>relate to the child</a:t>
            </a:r>
          </a:p>
          <a:p>
            <a:pPr marL="0" indent="0" algn="ctr">
              <a:buNone/>
            </a:pPr>
            <a:endParaRPr lang="en-GB" sz="5600" b="1" dirty="0" smtClean="0"/>
          </a:p>
          <a:p>
            <a:r>
              <a:rPr lang="en-GB" sz="7200" b="1" dirty="0" smtClean="0"/>
              <a:t>Understand the emotional level the child is at </a:t>
            </a:r>
            <a:r>
              <a:rPr lang="en-GB" sz="7200" dirty="0" smtClean="0"/>
              <a:t>and treat them accordingly - a child behaving like a toddler is stuck at that stage</a:t>
            </a:r>
          </a:p>
          <a:p>
            <a:endParaRPr lang="en-GB" sz="5600" dirty="0" smtClean="0"/>
          </a:p>
          <a:p>
            <a:r>
              <a:rPr lang="en-GB" sz="7200" dirty="0" smtClean="0"/>
              <a:t>Much behaviour comes from anxiety which shows itself in many ways that may not look like anxiety</a:t>
            </a:r>
          </a:p>
          <a:p>
            <a:endParaRPr lang="en-GB" sz="5600" dirty="0" smtClean="0"/>
          </a:p>
          <a:p>
            <a:r>
              <a:rPr lang="en-GB" sz="7200" dirty="0" smtClean="0"/>
              <a:t>Behaviour modification programmes may be unsuccessful because they increase anxiety and require emotional maturity</a:t>
            </a:r>
          </a:p>
          <a:p>
            <a:endParaRPr lang="en-GB" sz="5600" dirty="0" smtClean="0"/>
          </a:p>
          <a:p>
            <a:r>
              <a:rPr lang="en-GB" sz="7200" dirty="0" smtClean="0"/>
              <a:t>Shouting at or criticising or excluding a child who already hates himself and is anxious if unlikely to be helpful</a:t>
            </a:r>
          </a:p>
          <a:p>
            <a:endParaRPr lang="en-GB" sz="5600" dirty="0" smtClean="0"/>
          </a:p>
          <a:p>
            <a:r>
              <a:rPr lang="en-GB" sz="7200" dirty="0" smtClean="0"/>
              <a:t>Tasks involving complicated group dynamics are likely to be challenging</a:t>
            </a:r>
          </a:p>
          <a:p>
            <a:endParaRPr lang="en-GB" sz="5600" dirty="0" smtClean="0"/>
          </a:p>
          <a:p>
            <a:r>
              <a:rPr lang="en-GB" sz="7200" dirty="0" smtClean="0"/>
              <a:t>Offer the child time with a </a:t>
            </a:r>
            <a:r>
              <a:rPr lang="en-GB" sz="7200" b="1" dirty="0" smtClean="0"/>
              <a:t>key adult </a:t>
            </a:r>
            <a:r>
              <a:rPr lang="en-GB" sz="7200" dirty="0" smtClean="0"/>
              <a:t>who can build  a relationship, make the child feel better about himself and more resilient  and more able to respond as you might wish</a:t>
            </a:r>
          </a:p>
          <a:p>
            <a:endParaRPr lang="en-GB" dirty="0" smtClean="0"/>
          </a:p>
          <a:p>
            <a:endParaRPr lang="en-GB"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3362914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412776"/>
            <a:ext cx="8229600" cy="4713387"/>
          </a:xfrm>
        </p:spPr>
        <p:txBody>
          <a:bodyPr>
            <a:normAutofit fontScale="47500" lnSpcReduction="20000"/>
          </a:bodyPr>
          <a:lstStyle/>
          <a:p>
            <a:pPr marL="0" indent="0" algn="ctr">
              <a:buNone/>
            </a:pPr>
            <a:r>
              <a:rPr lang="en-GB" sz="5100" b="1" dirty="0" smtClean="0"/>
              <a:t>The language we use</a:t>
            </a:r>
          </a:p>
          <a:p>
            <a:endParaRPr lang="en-GB" dirty="0"/>
          </a:p>
          <a:p>
            <a:r>
              <a:rPr lang="en-GB" sz="4200" dirty="0" smtClean="0"/>
              <a:t>The worst question ever…. ‘</a:t>
            </a:r>
            <a:r>
              <a:rPr lang="en-GB" sz="4200" i="1" dirty="0" smtClean="0"/>
              <a:t>Why</a:t>
            </a:r>
            <a:r>
              <a:rPr lang="en-GB" sz="4200" dirty="0" smtClean="0"/>
              <a:t> do you do that?’</a:t>
            </a:r>
          </a:p>
          <a:p>
            <a:endParaRPr lang="en-GB" sz="4200" dirty="0" smtClean="0"/>
          </a:p>
          <a:p>
            <a:r>
              <a:rPr lang="en-GB" sz="4200" dirty="0" smtClean="0"/>
              <a:t>Avoid phrases that assume emotional intelligence and a shared view of the emotional world - ‘behave yourself’ ‘be kind’ ‘calm down’ ‘concentrate’ etc </a:t>
            </a:r>
          </a:p>
          <a:p>
            <a:endParaRPr lang="en-GB" sz="4200" dirty="0" smtClean="0"/>
          </a:p>
          <a:p>
            <a:r>
              <a:rPr lang="en-GB" sz="4200" dirty="0" smtClean="0"/>
              <a:t>Avoid saying ‘you know perfectly well what you have done wrong’</a:t>
            </a:r>
          </a:p>
          <a:p>
            <a:endParaRPr lang="en-GB" sz="4200" dirty="0"/>
          </a:p>
          <a:p>
            <a:r>
              <a:rPr lang="en-GB" sz="4200" dirty="0" smtClean="0"/>
              <a:t>Use clear language that says what you mean and explain it - ‘talk quietly to Ben, it gives him a shock when you shout in his ears’</a:t>
            </a:r>
          </a:p>
          <a:p>
            <a:endParaRPr lang="en-GB" sz="4200" dirty="0" smtClean="0"/>
          </a:p>
          <a:p>
            <a:r>
              <a:rPr lang="en-GB" sz="4200" dirty="0" smtClean="0"/>
              <a:t>Draw attention to desirable behaviour being modelled</a:t>
            </a:r>
          </a:p>
          <a:p>
            <a:endParaRPr lang="en-GB" sz="4200" dirty="0" smtClean="0"/>
          </a:p>
          <a:p>
            <a:r>
              <a:rPr lang="en-GB" sz="4200" dirty="0" smtClean="0"/>
              <a:t>Encourage reflection rather than ‘say you’re sorry’</a:t>
            </a:r>
            <a:endParaRPr lang="en-GB" sz="42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1656519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412776"/>
            <a:ext cx="8229600" cy="4713387"/>
          </a:xfrm>
        </p:spPr>
        <p:txBody>
          <a:bodyPr>
            <a:normAutofit fontScale="70000" lnSpcReduction="20000"/>
          </a:bodyPr>
          <a:lstStyle/>
          <a:p>
            <a:pPr marL="0" indent="0" algn="ctr">
              <a:buNone/>
            </a:pPr>
            <a:r>
              <a:rPr lang="en-GB" b="1" dirty="0" smtClean="0"/>
              <a:t>Allocating a Key Adult - highly recommended!</a:t>
            </a:r>
          </a:p>
          <a:p>
            <a:pPr marL="0" indent="0" algn="ctr">
              <a:buNone/>
            </a:pPr>
            <a:endParaRPr lang="en-GB" b="1" dirty="0" smtClean="0"/>
          </a:p>
          <a:p>
            <a:pPr marL="0" indent="0" algn="ctr">
              <a:buNone/>
            </a:pPr>
            <a:r>
              <a:rPr lang="en-GB" b="1" dirty="0" smtClean="0"/>
              <a:t>Necessary mainly for children who have an incapacitating level of difficulty</a:t>
            </a:r>
          </a:p>
          <a:p>
            <a:pPr marL="0" indent="0" algn="ctr">
              <a:buNone/>
            </a:pPr>
            <a:endParaRPr lang="en-GB" b="1" dirty="0" smtClean="0"/>
          </a:p>
          <a:p>
            <a:r>
              <a:rPr lang="en-GB" sz="2800" dirty="0" smtClean="0"/>
              <a:t>An alternative attachment figure whose main role is to establish a relationship rather than getting the child to do their numeracy</a:t>
            </a:r>
          </a:p>
          <a:p>
            <a:endParaRPr lang="en-GB" sz="2600" dirty="0" smtClean="0"/>
          </a:p>
          <a:p>
            <a:r>
              <a:rPr lang="en-GB" sz="2800" dirty="0" smtClean="0"/>
              <a:t>Allows the child to be dependent until they are able to be independent</a:t>
            </a:r>
          </a:p>
          <a:p>
            <a:endParaRPr lang="en-GB" sz="2600" dirty="0" smtClean="0"/>
          </a:p>
          <a:p>
            <a:r>
              <a:rPr lang="en-GB" sz="2800" dirty="0" smtClean="0"/>
              <a:t>Choose the right person - role boundaries are important</a:t>
            </a:r>
          </a:p>
          <a:p>
            <a:endParaRPr lang="en-GB" sz="2600" dirty="0" smtClean="0"/>
          </a:p>
          <a:p>
            <a:r>
              <a:rPr lang="en-GB" sz="2800" dirty="0" smtClean="0"/>
              <a:t>The key adult needs to be well supported</a:t>
            </a:r>
          </a:p>
          <a:p>
            <a:endParaRPr lang="en-GB" sz="2600" dirty="0" smtClean="0"/>
          </a:p>
          <a:p>
            <a:r>
              <a:rPr lang="en-GB" sz="2800" dirty="0" smtClean="0"/>
              <a:t>Back up adult?</a:t>
            </a:r>
            <a:endParaRPr lang="en-GB" sz="28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458974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1"/>
            <a:ext cx="8229600" cy="3268960"/>
          </a:xfrm>
        </p:spPr>
        <p:txBody>
          <a:bodyPr>
            <a:normAutofit fontScale="92500" lnSpcReduction="10000"/>
          </a:bodyPr>
          <a:lstStyle/>
          <a:p>
            <a:pPr marL="0" indent="0" algn="ctr">
              <a:buNone/>
            </a:pPr>
            <a:endParaRPr lang="en-GB" dirty="0" smtClean="0"/>
          </a:p>
          <a:p>
            <a:pPr marL="0" indent="0" algn="ctr">
              <a:buNone/>
            </a:pPr>
            <a:r>
              <a:rPr lang="en-GB" dirty="0" smtClean="0"/>
              <a:t>Key Worker</a:t>
            </a:r>
          </a:p>
          <a:p>
            <a:pPr marL="0" indent="0" algn="ctr">
              <a:buNone/>
            </a:pPr>
            <a:endParaRPr lang="en-GB" dirty="0"/>
          </a:p>
          <a:p>
            <a:pPr marL="0" indent="0" algn="ctr">
              <a:buNone/>
            </a:pPr>
            <a:r>
              <a:rPr lang="en-GB" dirty="0" smtClean="0"/>
              <a:t>Person Specification</a:t>
            </a:r>
          </a:p>
          <a:p>
            <a:pPr marL="0" indent="0">
              <a:buNone/>
            </a:pPr>
            <a:endParaRPr lang="en-GB" dirty="0"/>
          </a:p>
          <a:p>
            <a:pPr marL="0" indent="0" algn="ctr">
              <a:buNone/>
            </a:pPr>
            <a:r>
              <a:rPr lang="en-GB" sz="4800" dirty="0" smtClean="0"/>
              <a:t>???</a:t>
            </a:r>
            <a:endParaRPr lang="en-GB" sz="48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4801152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49560" y="1830277"/>
            <a:ext cx="8229600" cy="4176464"/>
          </a:xfrm>
        </p:spPr>
        <p:txBody>
          <a:bodyPr>
            <a:normAutofit fontScale="25000" lnSpcReduction="20000"/>
          </a:bodyPr>
          <a:lstStyle/>
          <a:p>
            <a:pPr marL="0" indent="0">
              <a:buNone/>
            </a:pPr>
            <a:r>
              <a:rPr lang="en-GB" sz="11200" dirty="0" smtClean="0"/>
              <a:t>Other things you can do:</a:t>
            </a:r>
          </a:p>
          <a:p>
            <a:pPr marL="0" indent="0">
              <a:buNone/>
            </a:pPr>
            <a:endParaRPr lang="en-GB" dirty="0" smtClean="0"/>
          </a:p>
          <a:p>
            <a:r>
              <a:rPr lang="en-GB" sz="7200" dirty="0" smtClean="0"/>
              <a:t>Provide </a:t>
            </a:r>
            <a:r>
              <a:rPr lang="en-GB" sz="7200" b="1" dirty="0" smtClean="0"/>
              <a:t>structure, routine, predictability, good organisation and clear rules </a:t>
            </a:r>
            <a:r>
              <a:rPr lang="en-GB" sz="7200" dirty="0" smtClean="0"/>
              <a:t>- </a:t>
            </a:r>
            <a:r>
              <a:rPr lang="en-GB" sz="7200" i="1" dirty="0" smtClean="0"/>
              <a:t>‘uncertainty can be an unbearable threat’ </a:t>
            </a:r>
            <a:r>
              <a:rPr lang="en-GB" sz="7200" dirty="0" smtClean="0"/>
              <a:t>(Geddes 2006)</a:t>
            </a:r>
          </a:p>
          <a:p>
            <a:endParaRPr lang="en-GB" sz="5600" dirty="0" smtClean="0"/>
          </a:p>
          <a:p>
            <a:r>
              <a:rPr lang="en-GB" sz="7200" dirty="0" smtClean="0"/>
              <a:t>Remember that anxiety does not always look like anxiety</a:t>
            </a:r>
          </a:p>
          <a:p>
            <a:endParaRPr lang="en-GB" sz="5600" dirty="0" smtClean="0"/>
          </a:p>
          <a:p>
            <a:r>
              <a:rPr lang="en-GB" sz="7200" dirty="0" smtClean="0"/>
              <a:t>Be </a:t>
            </a:r>
            <a:r>
              <a:rPr lang="en-GB" sz="7200" b="1" dirty="0" smtClean="0"/>
              <a:t>predictable and reliable and trustworthy </a:t>
            </a:r>
            <a:r>
              <a:rPr lang="en-GB" sz="7200" dirty="0" smtClean="0"/>
              <a:t>- say what you mean and mean what you say</a:t>
            </a:r>
          </a:p>
          <a:p>
            <a:endParaRPr lang="en-GB" sz="5600" dirty="0" smtClean="0"/>
          </a:p>
          <a:p>
            <a:r>
              <a:rPr lang="en-GB" sz="7200" dirty="0" smtClean="0"/>
              <a:t>Be patient with demanding acting out responses - change can be very slow indeed, be calm, be warm</a:t>
            </a:r>
          </a:p>
          <a:p>
            <a:endParaRPr lang="en-GB" sz="5600" b="1" dirty="0" smtClean="0"/>
          </a:p>
          <a:p>
            <a:r>
              <a:rPr lang="en-GB" sz="7200" b="1" dirty="0" smtClean="0"/>
              <a:t>Hold </a:t>
            </a:r>
            <a:r>
              <a:rPr lang="en-GB" sz="7200" dirty="0" smtClean="0"/>
              <a:t>or </a:t>
            </a:r>
            <a:r>
              <a:rPr lang="en-GB" sz="7200" b="1" dirty="0" smtClean="0"/>
              <a:t>contain</a:t>
            </a:r>
            <a:r>
              <a:rPr lang="en-GB" sz="7200" dirty="0" smtClean="0"/>
              <a:t> and </a:t>
            </a:r>
            <a:r>
              <a:rPr lang="en-GB" sz="7200" b="1" dirty="0" smtClean="0"/>
              <a:t>do not over-react </a:t>
            </a:r>
            <a:r>
              <a:rPr lang="en-GB" sz="7200" dirty="0" smtClean="0"/>
              <a:t>to strong emotions - don’t raise the emotional heat or the child will feel increasingly anxious and out of control</a:t>
            </a:r>
          </a:p>
          <a:p>
            <a:endParaRPr lang="en-GB" sz="5600" dirty="0" smtClean="0"/>
          </a:p>
          <a:p>
            <a:r>
              <a:rPr lang="en-GB" sz="7200" dirty="0" smtClean="0"/>
              <a:t>Watch out for tasks with complex social demands</a:t>
            </a:r>
          </a:p>
          <a:p>
            <a:endParaRPr lang="en-GB" dirty="0"/>
          </a:p>
        </p:txBody>
      </p:sp>
      <p:sp>
        <p:nvSpPr>
          <p:cNvPr id="4" name="Footer Placeholder 3"/>
          <p:cNvSpPr>
            <a:spLocks noGrp="1"/>
          </p:cNvSpPr>
          <p:nvPr>
            <p:ph type="ftr" sz="quarter" idx="11"/>
          </p:nvPr>
        </p:nvSpPr>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C:\Users\Jackie.Sharpe\AppData\Local\Microsoft\Windows\Temporary Internet Files\Content.IE5\WZH2OO77\MC900442098[1].wmf"/>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220072" y="1196752"/>
            <a:ext cx="2304256" cy="936104"/>
          </a:xfrm>
          <a:prstGeom prst="rect">
            <a:avLst/>
          </a:prstGeom>
          <a:noFill/>
          <a:ln>
            <a:noFill/>
          </a:ln>
        </p:spPr>
      </p:pic>
    </p:spTree>
    <p:extLst>
      <p:ext uri="{BB962C8B-B14F-4D97-AF65-F5344CB8AC3E}">
        <p14:creationId xmlns="" xmlns:p14="http://schemas.microsoft.com/office/powerpoint/2010/main" val="16666676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39552" y="1844824"/>
            <a:ext cx="8229600" cy="3960440"/>
          </a:xfrm>
        </p:spPr>
        <p:txBody>
          <a:bodyPr>
            <a:normAutofit fontScale="55000" lnSpcReduction="20000"/>
          </a:bodyPr>
          <a:lstStyle/>
          <a:p>
            <a:r>
              <a:rPr lang="en-GB" b="1" dirty="0"/>
              <a:t>Be clear with role </a:t>
            </a:r>
            <a:r>
              <a:rPr lang="en-GB" b="1" dirty="0" smtClean="0"/>
              <a:t>boundaries </a:t>
            </a:r>
            <a:r>
              <a:rPr lang="en-GB" dirty="0" smtClean="0"/>
              <a:t>- </a:t>
            </a:r>
            <a:r>
              <a:rPr lang="en-GB" dirty="0"/>
              <a:t>you are not a friend but you can be </a:t>
            </a:r>
            <a:r>
              <a:rPr lang="en-GB" dirty="0" smtClean="0"/>
              <a:t>trusted</a:t>
            </a:r>
          </a:p>
          <a:p>
            <a:endParaRPr lang="en-GB" sz="2900" dirty="0"/>
          </a:p>
          <a:p>
            <a:r>
              <a:rPr lang="en-GB" dirty="0" smtClean="0"/>
              <a:t>Stay </a:t>
            </a:r>
            <a:r>
              <a:rPr lang="en-GB" b="1" dirty="0" smtClean="0"/>
              <a:t>connected</a:t>
            </a:r>
            <a:r>
              <a:rPr lang="en-GB" dirty="0" smtClean="0"/>
              <a:t> with the child - find </a:t>
            </a:r>
            <a:r>
              <a:rPr lang="en-GB" dirty="0"/>
              <a:t>small ways to show the child that he is held in </a:t>
            </a:r>
            <a:r>
              <a:rPr lang="en-GB" dirty="0" smtClean="0"/>
              <a:t>mind, notice  him, check on him, use his name in a positive way, often</a:t>
            </a:r>
            <a:endParaRPr lang="en-GB" dirty="0"/>
          </a:p>
          <a:p>
            <a:endParaRPr lang="en-GB" sz="2900" dirty="0" smtClean="0"/>
          </a:p>
          <a:p>
            <a:r>
              <a:rPr lang="en-GB" dirty="0" smtClean="0"/>
              <a:t>Provide  personal </a:t>
            </a:r>
            <a:r>
              <a:rPr lang="en-GB" b="1" dirty="0" smtClean="0"/>
              <a:t>greeting and departing </a:t>
            </a:r>
            <a:r>
              <a:rPr lang="en-GB" dirty="0" smtClean="0"/>
              <a:t>routines</a:t>
            </a:r>
            <a:endParaRPr lang="en-GB" dirty="0"/>
          </a:p>
          <a:p>
            <a:endParaRPr lang="en-GB" sz="2900" dirty="0" smtClean="0"/>
          </a:p>
          <a:p>
            <a:r>
              <a:rPr lang="en-GB" dirty="0" smtClean="0"/>
              <a:t>Find opportunities to </a:t>
            </a:r>
            <a:r>
              <a:rPr lang="en-GB" b="1" dirty="0" smtClean="0"/>
              <a:t>talk </a:t>
            </a:r>
            <a:r>
              <a:rPr lang="en-GB" b="1" dirty="0"/>
              <a:t>about feelings and reflect </a:t>
            </a:r>
            <a:r>
              <a:rPr lang="en-GB" dirty="0"/>
              <a:t>on </a:t>
            </a:r>
            <a:r>
              <a:rPr lang="en-GB" dirty="0" smtClean="0"/>
              <a:t>them - </a:t>
            </a:r>
            <a:r>
              <a:rPr lang="en-GB" dirty="0"/>
              <a:t>your own as </a:t>
            </a:r>
            <a:r>
              <a:rPr lang="en-GB" dirty="0" smtClean="0"/>
              <a:t>well - </a:t>
            </a:r>
            <a:r>
              <a:rPr lang="en-GB" b="1" dirty="0"/>
              <a:t>‘wonder aloud</a:t>
            </a:r>
            <a:r>
              <a:rPr lang="en-GB" b="1" dirty="0" smtClean="0"/>
              <a:t>’, </a:t>
            </a:r>
            <a:r>
              <a:rPr lang="en-GB" dirty="0" smtClean="0"/>
              <a:t>share and make acceptable, emotions of any kind</a:t>
            </a:r>
            <a:endParaRPr lang="en-GB" dirty="0"/>
          </a:p>
          <a:p>
            <a:endParaRPr lang="en-GB" sz="2900" dirty="0" smtClean="0"/>
          </a:p>
          <a:p>
            <a:r>
              <a:rPr lang="en-GB" dirty="0" smtClean="0"/>
              <a:t>Sit </a:t>
            </a:r>
            <a:r>
              <a:rPr lang="en-GB" dirty="0"/>
              <a:t>the child with others who are likely to be supportive</a:t>
            </a:r>
          </a:p>
          <a:p>
            <a:endParaRPr lang="en-GB" sz="2900" dirty="0" smtClean="0"/>
          </a:p>
          <a:p>
            <a:r>
              <a:rPr lang="en-GB" dirty="0" smtClean="0"/>
              <a:t>Allow and develop a range of </a:t>
            </a:r>
            <a:r>
              <a:rPr lang="en-GB" b="1" dirty="0"/>
              <a:t>calming</a:t>
            </a:r>
            <a:r>
              <a:rPr lang="en-GB" dirty="0"/>
              <a:t> activities</a:t>
            </a:r>
          </a:p>
          <a:p>
            <a:endParaRPr lang="en-GB" sz="2900" dirty="0" smtClean="0"/>
          </a:p>
          <a:p>
            <a:r>
              <a:rPr lang="en-GB" dirty="0" smtClean="0"/>
              <a:t>Deal </a:t>
            </a:r>
            <a:r>
              <a:rPr lang="en-GB" dirty="0"/>
              <a:t>with conflicts and poor behaviour </a:t>
            </a:r>
            <a:r>
              <a:rPr lang="en-GB" b="1" dirty="0"/>
              <a:t>without shaming </a:t>
            </a:r>
            <a:endParaRPr lang="en-GB" dirty="0" smtClean="0"/>
          </a:p>
          <a:p>
            <a:endParaRPr lang="en-GB" dirty="0"/>
          </a:p>
        </p:txBody>
      </p:sp>
      <p:sp>
        <p:nvSpPr>
          <p:cNvPr id="4" name="Footer Placeholder 3"/>
          <p:cNvSpPr>
            <a:spLocks noGrp="1"/>
          </p:cNvSpPr>
          <p:nvPr>
            <p:ph type="ftr" sz="quarter" idx="11"/>
          </p:nvPr>
        </p:nvSpPr>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488357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31101"/>
            <a:ext cx="8229600" cy="3307455"/>
          </a:xfrm>
        </p:spPr>
        <p:txBody>
          <a:bodyPr>
            <a:noAutofit/>
          </a:bodyPr>
          <a:lstStyle/>
          <a:p>
            <a:r>
              <a:rPr lang="en-GB" sz="2400" b="1" dirty="0"/>
              <a:t>Avoid public humiliation </a:t>
            </a:r>
            <a:r>
              <a:rPr lang="en-GB" sz="2400" dirty="0"/>
              <a:t>from </a:t>
            </a:r>
            <a:r>
              <a:rPr lang="en-GB" sz="2400" dirty="0" smtClean="0"/>
              <a:t>several staff</a:t>
            </a:r>
          </a:p>
          <a:p>
            <a:endParaRPr lang="en-GB" sz="1200" dirty="0"/>
          </a:p>
          <a:p>
            <a:r>
              <a:rPr lang="en-GB" sz="2400" b="1" dirty="0"/>
              <a:t>Use humour </a:t>
            </a:r>
            <a:r>
              <a:rPr lang="en-GB" sz="2400" dirty="0"/>
              <a:t>but carefully and avoid taking offence yourself</a:t>
            </a:r>
          </a:p>
          <a:p>
            <a:endParaRPr lang="en-GB" sz="1100" dirty="0" smtClean="0"/>
          </a:p>
          <a:p>
            <a:r>
              <a:rPr lang="en-GB" sz="2400" dirty="0" smtClean="0"/>
              <a:t>Link </a:t>
            </a:r>
            <a:r>
              <a:rPr lang="en-GB" sz="2400" dirty="0"/>
              <a:t>praise to what the </a:t>
            </a:r>
            <a:r>
              <a:rPr lang="en-GB" sz="2400" dirty="0" smtClean="0"/>
              <a:t>child </a:t>
            </a:r>
            <a:r>
              <a:rPr lang="en-GB" sz="2400" dirty="0"/>
              <a:t>has done or said specifically</a:t>
            </a:r>
          </a:p>
          <a:p>
            <a:endParaRPr lang="en-GB" sz="1100" dirty="0" smtClean="0"/>
          </a:p>
          <a:p>
            <a:r>
              <a:rPr lang="en-GB" sz="2400" dirty="0" smtClean="0"/>
              <a:t>Create an ethos where mistakes are considered normal and acceptable – your own included</a:t>
            </a:r>
          </a:p>
          <a:p>
            <a:endParaRPr lang="en-GB" sz="1100" dirty="0" smtClean="0"/>
          </a:p>
          <a:p>
            <a:r>
              <a:rPr lang="en-GB" sz="2400" dirty="0" smtClean="0"/>
              <a:t>Use programmes designed to support with EWB such as Getting Along, Therapeutic Storywriting, Connecting with Children</a:t>
            </a:r>
            <a:endParaRPr lang="en-GB" sz="24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9649979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490753"/>
            <a:ext cx="8229600" cy="4536504"/>
          </a:xfrm>
        </p:spPr>
        <p:txBody>
          <a:bodyPr>
            <a:normAutofit/>
          </a:bodyPr>
          <a:lstStyle/>
          <a:p>
            <a:pPr marL="0" indent="0" algn="ctr">
              <a:buNone/>
            </a:pPr>
            <a:r>
              <a:rPr lang="en-GB" sz="2800" dirty="0" smtClean="0"/>
              <a:t>Watch out for </a:t>
            </a:r>
            <a:r>
              <a:rPr lang="en-GB" sz="2800" b="1" dirty="0" smtClean="0"/>
              <a:t>anxiety</a:t>
            </a:r>
            <a:r>
              <a:rPr lang="en-GB" sz="2800" dirty="0" smtClean="0"/>
              <a:t> triggers like:</a:t>
            </a:r>
          </a:p>
          <a:p>
            <a:pPr marL="0" indent="0" algn="ctr">
              <a:buNone/>
            </a:pPr>
            <a:endParaRPr lang="en-GB" sz="1100" dirty="0" smtClean="0"/>
          </a:p>
          <a:p>
            <a:r>
              <a:rPr lang="en-GB" sz="2000" dirty="0" smtClean="0"/>
              <a:t>Transitions including changes of school</a:t>
            </a:r>
          </a:p>
          <a:p>
            <a:r>
              <a:rPr lang="en-GB" sz="2000" dirty="0" smtClean="0"/>
              <a:t>Having to wait and interruptions</a:t>
            </a:r>
          </a:p>
          <a:p>
            <a:r>
              <a:rPr lang="en-GB" sz="2000" dirty="0" smtClean="0"/>
              <a:t>Social activities</a:t>
            </a:r>
          </a:p>
          <a:p>
            <a:r>
              <a:rPr lang="en-GB" sz="2000" dirty="0" smtClean="0"/>
              <a:t>Start and end of the lesson / day / week / term</a:t>
            </a:r>
          </a:p>
          <a:p>
            <a:r>
              <a:rPr lang="en-GB" sz="2000" dirty="0" smtClean="0"/>
              <a:t>Special events- mother’s day, Xmas, parents evening</a:t>
            </a:r>
          </a:p>
          <a:p>
            <a:r>
              <a:rPr lang="en-GB" sz="2000" dirty="0" smtClean="0"/>
              <a:t>Exciting events</a:t>
            </a:r>
          </a:p>
          <a:p>
            <a:r>
              <a:rPr lang="en-GB" sz="2000" dirty="0" smtClean="0"/>
              <a:t>Staff changes</a:t>
            </a:r>
          </a:p>
          <a:p>
            <a:r>
              <a:rPr lang="en-GB" sz="2000" dirty="0" smtClean="0"/>
              <a:t>Physical contact</a:t>
            </a:r>
          </a:p>
          <a:p>
            <a:r>
              <a:rPr lang="en-GB" sz="2000" dirty="0" smtClean="0"/>
              <a:t>Over praise/public praise</a:t>
            </a:r>
          </a:p>
          <a:p>
            <a:r>
              <a:rPr lang="en-GB" sz="2000" dirty="0" smtClean="0"/>
              <a:t>Emotion laden situations or scenarios</a:t>
            </a:r>
            <a:endParaRPr lang="en-GB" sz="2000" dirty="0"/>
          </a:p>
        </p:txBody>
      </p:sp>
      <p:sp>
        <p:nvSpPr>
          <p:cNvPr id="4" name="Footer Placeholder 3"/>
          <p:cNvSpPr>
            <a:spLocks noGrp="1"/>
          </p:cNvSpPr>
          <p:nvPr>
            <p:ph type="ftr" sz="quarter" idx="11"/>
          </p:nvPr>
        </p:nvSpPr>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735722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088" y="1628636"/>
            <a:ext cx="8229600" cy="4137323"/>
          </a:xfrm>
        </p:spPr>
        <p:txBody>
          <a:bodyPr>
            <a:normAutofit fontScale="92500" lnSpcReduction="20000"/>
          </a:bodyPr>
          <a:lstStyle/>
          <a:p>
            <a:pPr marL="0" indent="0" algn="ctr">
              <a:buNone/>
            </a:pPr>
            <a:endParaRPr lang="en-GB" dirty="0" smtClean="0"/>
          </a:p>
          <a:p>
            <a:pPr marL="0" indent="0" algn="ctr">
              <a:buNone/>
            </a:pPr>
            <a:r>
              <a:rPr lang="en-GB" dirty="0" smtClean="0"/>
              <a:t>It is our duty to promote children’s physical and psychological recovery from traumatic experiences (UN Convention on the Rights of the Child)</a:t>
            </a:r>
          </a:p>
          <a:p>
            <a:pPr marL="0" indent="0" algn="ctr">
              <a:buNone/>
            </a:pPr>
            <a:endParaRPr lang="en-GB" dirty="0" smtClean="0"/>
          </a:p>
          <a:p>
            <a:pPr marL="0" indent="0" algn="ctr">
              <a:buNone/>
            </a:pPr>
            <a:r>
              <a:rPr lang="en-GB" dirty="0" smtClean="0"/>
              <a:t>We are ‘in loco parentis’ which means trying to make up for less than great parenting</a:t>
            </a:r>
          </a:p>
          <a:p>
            <a:pPr marL="0" indent="0" algn="ctr">
              <a:buNone/>
            </a:pPr>
            <a:endParaRPr lang="en-GB" dirty="0"/>
          </a:p>
          <a:p>
            <a:pPr marL="0" indent="0" algn="ctr">
              <a:buNone/>
            </a:pPr>
            <a:r>
              <a:rPr lang="en-GB" dirty="0" smtClean="0"/>
              <a:t>Children </a:t>
            </a:r>
            <a:r>
              <a:rPr lang="en-GB" dirty="0"/>
              <a:t>want to please and be accepted</a:t>
            </a:r>
          </a:p>
          <a:p>
            <a:pPr marL="0" indent="0" algn="ctr">
              <a:buNone/>
            </a:pPr>
            <a:endParaRPr lang="en-GB" dirty="0"/>
          </a:p>
        </p:txBody>
      </p:sp>
      <p:sp>
        <p:nvSpPr>
          <p:cNvPr id="4" name="Footer Placeholder 3"/>
          <p:cNvSpPr>
            <a:spLocks noGrp="1"/>
          </p:cNvSpPr>
          <p:nvPr>
            <p:ph type="ftr" sz="quarter" idx="11"/>
          </p:nvPr>
        </p:nvSpPr>
        <p:spPr/>
        <p:txBody>
          <a:bodyPr/>
          <a:lstStyle/>
          <a:p>
            <a:endParaRPr lang="en-GB" sz="900" dirty="0"/>
          </a:p>
        </p:txBody>
      </p:sp>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2508012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464597"/>
            <a:ext cx="8229600" cy="4320480"/>
          </a:xfrm>
        </p:spPr>
        <p:txBody>
          <a:bodyPr>
            <a:normAutofit fontScale="92500" lnSpcReduction="10000"/>
          </a:bodyPr>
          <a:lstStyle/>
          <a:p>
            <a:pPr marL="0" indent="0" algn="ctr">
              <a:buNone/>
            </a:pPr>
            <a:r>
              <a:rPr lang="en-GB" b="1" u="sng" dirty="0" smtClean="0"/>
              <a:t>Further Resources</a:t>
            </a:r>
          </a:p>
          <a:p>
            <a:pPr marL="0" indent="0" algn="ctr">
              <a:buNone/>
            </a:pPr>
            <a:endParaRPr lang="en-GB" sz="1600" b="1" u="sng" dirty="0" smtClean="0"/>
          </a:p>
          <a:p>
            <a:pPr marL="0" indent="0" algn="ctr">
              <a:buNone/>
            </a:pPr>
            <a:r>
              <a:rPr lang="en-GB" b="1" dirty="0" smtClean="0"/>
              <a:t> </a:t>
            </a:r>
            <a:r>
              <a:rPr lang="en-GB" sz="2400" b="1" dirty="0" smtClean="0"/>
              <a:t>Guidance document for school – Jackie Sharpe</a:t>
            </a:r>
          </a:p>
          <a:p>
            <a:pPr marL="0" indent="0">
              <a:buNone/>
            </a:pPr>
            <a:endParaRPr lang="en-GB" sz="1200" b="1" dirty="0" smtClean="0"/>
          </a:p>
          <a:p>
            <a:pPr marL="0" indent="0" algn="ctr">
              <a:buNone/>
            </a:pPr>
            <a:r>
              <a:rPr lang="en-GB" sz="2400" b="1" dirty="0" smtClean="0"/>
              <a:t> Guidance document  for carers - Lyndsay Craig Full Circle</a:t>
            </a:r>
          </a:p>
          <a:p>
            <a:pPr marL="0" indent="0" algn="ctr">
              <a:buNone/>
            </a:pPr>
            <a:endParaRPr lang="en-GB" sz="1600" b="1" dirty="0" smtClean="0"/>
          </a:p>
          <a:p>
            <a:pPr marL="0" indent="0" algn="ctr">
              <a:buNone/>
            </a:pPr>
            <a:r>
              <a:rPr lang="en-GB" sz="2400" b="1" dirty="0" smtClean="0"/>
              <a:t>‘Inside I’m Hurting’ Louise Michelle Bomber, 2007, Worth Publishing</a:t>
            </a:r>
          </a:p>
          <a:p>
            <a:pPr marL="0" indent="0" algn="ctr">
              <a:buNone/>
            </a:pPr>
            <a:endParaRPr lang="en-GB" sz="1600" b="1" dirty="0"/>
          </a:p>
          <a:p>
            <a:pPr marL="0" indent="0" algn="ctr">
              <a:buNone/>
            </a:pPr>
            <a:r>
              <a:rPr lang="en-GB" sz="2400" b="1" dirty="0" smtClean="0"/>
              <a:t>‘Attachment in the Classroom’, Heather Geddes, 2006, Worth Publishing </a:t>
            </a:r>
          </a:p>
          <a:p>
            <a:pPr marL="0" indent="0" algn="ctr">
              <a:buNone/>
            </a:pPr>
            <a:endParaRPr lang="en-GB" sz="2400" b="1" dirty="0" smtClean="0"/>
          </a:p>
          <a:p>
            <a:pPr marL="0" indent="0" algn="ctr">
              <a:buNone/>
            </a:pPr>
            <a:r>
              <a:rPr lang="en-GB" sz="2400" b="1" dirty="0" smtClean="0"/>
              <a:t>TheYellowKite.co.uk  </a:t>
            </a:r>
          </a:p>
          <a:p>
            <a:endParaRPr lang="en-GB" sz="15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80148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9236"/>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95740" y="1665744"/>
            <a:ext cx="8229600" cy="4608512"/>
          </a:xfrm>
        </p:spPr>
        <p:txBody>
          <a:bodyPr>
            <a:normAutofit fontScale="92500" lnSpcReduction="10000"/>
          </a:bodyPr>
          <a:lstStyle/>
          <a:p>
            <a:pPr marL="0" indent="0">
              <a:buNone/>
            </a:pPr>
            <a:r>
              <a:rPr lang="en-GB" sz="2400" dirty="0" smtClean="0"/>
              <a:t>..….is the capacity to form and maintain healthy emotional relationships.  An attachment bond has unique properties.  The capacity to create these special relationships begins in early childhood…</a:t>
            </a:r>
          </a:p>
          <a:p>
            <a:pPr marL="0" indent="0" algn="r">
              <a:buNone/>
            </a:pPr>
            <a:r>
              <a:rPr lang="en-GB" sz="1800" dirty="0" smtClean="0"/>
              <a:t>Perry 1991</a:t>
            </a:r>
            <a:endParaRPr lang="en-GB" sz="1800" dirty="0"/>
          </a:p>
          <a:p>
            <a:endParaRPr lang="en-GB" sz="500" dirty="0" smtClean="0"/>
          </a:p>
          <a:p>
            <a:pPr marL="0" indent="0">
              <a:buNone/>
            </a:pPr>
            <a:r>
              <a:rPr lang="en-GB" sz="2400" dirty="0" smtClean="0"/>
              <a:t>..…a close emotional relationship….characterised by close affection and a desire to maintain proximity</a:t>
            </a:r>
          </a:p>
          <a:p>
            <a:pPr marL="0" indent="0" algn="r">
              <a:buNone/>
            </a:pPr>
            <a:r>
              <a:rPr lang="en-GB" sz="1800" dirty="0" smtClean="0"/>
              <a:t>Schaffer 1993</a:t>
            </a:r>
            <a:endParaRPr lang="en-GB" sz="1800" dirty="0"/>
          </a:p>
          <a:p>
            <a:pPr marL="0" indent="0">
              <a:buNone/>
            </a:pPr>
            <a:endParaRPr lang="en-GB" sz="1050" dirty="0" smtClean="0"/>
          </a:p>
          <a:p>
            <a:pPr marL="0" indent="0" algn="ctr">
              <a:buNone/>
            </a:pPr>
            <a:endParaRPr lang="en-GB" sz="2600" dirty="0" smtClean="0"/>
          </a:p>
          <a:p>
            <a:pPr marL="0" indent="0" algn="ctr">
              <a:buNone/>
            </a:pPr>
            <a:endParaRPr lang="en-GB" sz="2600" dirty="0"/>
          </a:p>
          <a:p>
            <a:pPr marL="0" indent="0" algn="ctr">
              <a:buNone/>
            </a:pPr>
            <a:r>
              <a:rPr lang="en-GB" sz="2600" dirty="0" smtClean="0"/>
              <a:t>So attachment is all about </a:t>
            </a:r>
            <a:r>
              <a:rPr lang="en-GB" sz="2600" b="1" dirty="0" smtClean="0"/>
              <a:t>special</a:t>
            </a:r>
            <a:r>
              <a:rPr lang="en-GB" sz="2600" dirty="0" smtClean="0"/>
              <a:t> bonds with </a:t>
            </a:r>
          </a:p>
          <a:p>
            <a:pPr marL="0" indent="0" algn="ctr">
              <a:buNone/>
            </a:pPr>
            <a:r>
              <a:rPr lang="en-GB" sz="2600" b="1" dirty="0" smtClean="0"/>
              <a:t>key </a:t>
            </a:r>
            <a:r>
              <a:rPr lang="en-GB" sz="2600" dirty="0" smtClean="0"/>
              <a:t>people</a:t>
            </a:r>
          </a:p>
          <a:p>
            <a:endParaRPr lang="en-GB" dirty="0"/>
          </a:p>
        </p:txBody>
      </p:sp>
      <p:sp>
        <p:nvSpPr>
          <p:cNvPr id="4" name="Footer Placeholder 3"/>
          <p:cNvSpPr>
            <a:spLocks noGrp="1"/>
          </p:cNvSpPr>
          <p:nvPr>
            <p:ph type="ftr" sz="quarter" idx="11"/>
          </p:nvPr>
        </p:nvSpPr>
        <p:spPr/>
        <p:txBody>
          <a:bodyPr/>
          <a:lstStyle/>
          <a:p>
            <a:endParaRPr lang="en-GB" sz="9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C:\Users\Jackie.Sharpe\AppData\Local\Microsoft\Windows\Temporary Internet Files\Content.IE5\VB9D3R7C\MP900431021[1].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3426" y="4221088"/>
            <a:ext cx="1740590" cy="899676"/>
          </a:xfrm>
          <a:prstGeom prst="rect">
            <a:avLst/>
          </a:prstGeom>
          <a:noFill/>
          <a:ln>
            <a:noFill/>
          </a:ln>
        </p:spPr>
      </p:pic>
    </p:spTree>
    <p:extLst>
      <p:ext uri="{BB962C8B-B14F-4D97-AF65-F5344CB8AC3E}">
        <p14:creationId xmlns="" xmlns:p14="http://schemas.microsoft.com/office/powerpoint/2010/main" val="30739651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979931"/>
            <a:ext cx="8229600" cy="2808313"/>
          </a:xfrm>
        </p:spPr>
        <p:txBody>
          <a:bodyPr/>
          <a:lstStyle/>
          <a:p>
            <a:pPr marL="0" indent="0" algn="ctr">
              <a:buNone/>
            </a:pPr>
            <a:endParaRPr lang="en-GB" dirty="0" smtClean="0"/>
          </a:p>
          <a:p>
            <a:pPr marL="0" indent="0" algn="ctr">
              <a:buNone/>
            </a:pPr>
            <a:r>
              <a:rPr lang="en-GB" sz="4000" dirty="0" smtClean="0">
                <a:latin typeface="Lucida Handwriting" panose="03010101010101010101" pitchFamily="66" charset="0"/>
              </a:rPr>
              <a:t>Thank you </a:t>
            </a:r>
          </a:p>
          <a:p>
            <a:pPr marL="0" indent="0" algn="ctr">
              <a:buNone/>
            </a:pPr>
            <a:endParaRPr lang="en-GB" dirty="0">
              <a:latin typeface="Lucida Handwriting" panose="03010101010101010101" pitchFamily="66" charset="0"/>
            </a:endParaRPr>
          </a:p>
          <a:p>
            <a:pPr marL="0" indent="0" algn="ctr">
              <a:buNone/>
            </a:pPr>
            <a:r>
              <a:rPr lang="en-GB" sz="4000" dirty="0" smtClean="0">
                <a:latin typeface="Lucida Handwriting" panose="03010101010101010101" pitchFamily="66" charset="0"/>
              </a:rPr>
              <a:t>Have  a good year!</a:t>
            </a:r>
            <a:endParaRPr lang="en-GB" sz="4000" dirty="0">
              <a:latin typeface="Lucida Handwriting" panose="03010101010101010101" pitchFamily="66" charset="0"/>
            </a:endParaRPr>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25667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743391"/>
            <a:ext cx="8229600" cy="4320481"/>
          </a:xfrm>
        </p:spPr>
        <p:txBody>
          <a:bodyPr>
            <a:noAutofit/>
          </a:bodyPr>
          <a:lstStyle/>
          <a:p>
            <a:r>
              <a:rPr lang="en-GB" sz="2400" dirty="0"/>
              <a:t>M</a:t>
            </a:r>
            <a:r>
              <a:rPr lang="en-GB" sz="2400" dirty="0" smtClean="0"/>
              <a:t>any views on what attachment is and how you diagnose attachment difficulties </a:t>
            </a:r>
          </a:p>
          <a:p>
            <a:endParaRPr lang="en-GB" sz="1600" dirty="0"/>
          </a:p>
          <a:p>
            <a:r>
              <a:rPr lang="en-GB" sz="2400" dirty="0" smtClean="0"/>
              <a:t>There is no treatment as we usually understand </a:t>
            </a:r>
            <a:r>
              <a:rPr lang="en-GB" sz="2400" dirty="0"/>
              <a:t>i</a:t>
            </a:r>
            <a:r>
              <a:rPr lang="en-GB" sz="2400" dirty="0" smtClean="0"/>
              <a:t>t,  but of course we can help</a:t>
            </a:r>
          </a:p>
          <a:p>
            <a:endParaRPr lang="en-GB" sz="1600" dirty="0" smtClean="0"/>
          </a:p>
          <a:p>
            <a:r>
              <a:rPr lang="en-GB" sz="2400" dirty="0"/>
              <a:t>A</a:t>
            </a:r>
            <a:r>
              <a:rPr lang="en-GB" sz="2400" dirty="0" smtClean="0"/>
              <a:t>ttachment problems are not confined to Looked </a:t>
            </a:r>
            <a:r>
              <a:rPr lang="en-GB" sz="2400" dirty="0"/>
              <a:t>A</a:t>
            </a:r>
            <a:r>
              <a:rPr lang="en-GB" sz="2400" dirty="0" smtClean="0"/>
              <a:t>fter Children (who almost always have them)</a:t>
            </a:r>
          </a:p>
          <a:p>
            <a:endParaRPr lang="en-GB" sz="1600" dirty="0"/>
          </a:p>
          <a:p>
            <a:r>
              <a:rPr lang="en-GB" sz="2400" dirty="0" smtClean="0"/>
              <a:t>There is still </a:t>
            </a:r>
            <a:r>
              <a:rPr lang="en-GB" sz="2400" dirty="0"/>
              <a:t>l</a:t>
            </a:r>
            <a:r>
              <a:rPr lang="en-GB" sz="2400" dirty="0" smtClean="0"/>
              <a:t>ots that can be done to help children with these kinds of difficulties and you are ideally placed to do just that  </a:t>
            </a:r>
            <a:endParaRPr lang="en-GB" sz="2400" dirty="0"/>
          </a:p>
        </p:txBody>
      </p:sp>
      <p:sp>
        <p:nvSpPr>
          <p:cNvPr id="4" name="Footer Placeholder 3"/>
          <p:cNvSpPr>
            <a:spLocks noGrp="1"/>
          </p:cNvSpPr>
          <p:nvPr>
            <p:ph type="ftr" sz="quarter" idx="11"/>
          </p:nvPr>
        </p:nvSpPr>
        <p:spPr>
          <a:xfrm>
            <a:off x="2807028" y="6356350"/>
            <a:ext cx="2736304" cy="365125"/>
          </a:xfrm>
        </p:spPr>
        <p:txBody>
          <a:bodyPr/>
          <a:lstStyle/>
          <a:p>
            <a:endParaRPr lang="en-GB" sz="700"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293399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39552" y="1952061"/>
            <a:ext cx="8424936" cy="3528392"/>
          </a:xfrm>
        </p:spPr>
        <p:txBody>
          <a:bodyPr>
            <a:noAutofit/>
          </a:bodyPr>
          <a:lstStyle/>
          <a:p>
            <a:r>
              <a:rPr lang="en-GB" sz="2000" dirty="0" smtClean="0"/>
              <a:t>Every child has a need for </a:t>
            </a:r>
            <a:r>
              <a:rPr lang="en-GB" sz="2000" b="1" dirty="0" smtClean="0"/>
              <a:t>safety, stability and security </a:t>
            </a:r>
            <a:r>
              <a:rPr lang="en-GB" sz="2000" dirty="0" smtClean="0"/>
              <a:t>to develop well</a:t>
            </a:r>
          </a:p>
          <a:p>
            <a:endParaRPr lang="en-GB" sz="1100" dirty="0" smtClean="0"/>
          </a:p>
          <a:p>
            <a:r>
              <a:rPr lang="en-GB" sz="2000" dirty="0" smtClean="0"/>
              <a:t>Children learn a lot about their own value and the way the world works from their parents and carers </a:t>
            </a:r>
            <a:r>
              <a:rPr lang="en-GB" sz="2000" b="1" dirty="0" smtClean="0"/>
              <a:t>attitudes</a:t>
            </a:r>
            <a:r>
              <a:rPr lang="en-GB" sz="2000" dirty="0" smtClean="0"/>
              <a:t> and </a:t>
            </a:r>
            <a:r>
              <a:rPr lang="en-GB" sz="2000" b="1" dirty="0" smtClean="0"/>
              <a:t>actions</a:t>
            </a:r>
            <a:r>
              <a:rPr lang="en-GB" sz="2000" dirty="0" smtClean="0"/>
              <a:t> towards them</a:t>
            </a:r>
          </a:p>
          <a:p>
            <a:endParaRPr lang="en-GB" sz="1050" dirty="0" smtClean="0"/>
          </a:p>
          <a:p>
            <a:r>
              <a:rPr lang="en-GB" sz="2000" dirty="0" smtClean="0"/>
              <a:t>A parent needs to provide </a:t>
            </a:r>
            <a:r>
              <a:rPr lang="en-GB" sz="2000" b="1" dirty="0" smtClean="0"/>
              <a:t>‘good enough’ </a:t>
            </a:r>
            <a:r>
              <a:rPr lang="en-GB" sz="2000" dirty="0" smtClean="0"/>
              <a:t>care which involves </a:t>
            </a:r>
            <a:r>
              <a:rPr lang="en-GB" sz="2000" b="1" dirty="0" smtClean="0"/>
              <a:t>tuning in to, dealing with and satisfying the child’s basic needs </a:t>
            </a:r>
            <a:r>
              <a:rPr lang="en-GB" sz="2000" dirty="0" smtClean="0"/>
              <a:t>at least  adequately most of the time </a:t>
            </a:r>
            <a:r>
              <a:rPr lang="en-GB" sz="1600" dirty="0" smtClean="0"/>
              <a:t>(Winnicott 1964)</a:t>
            </a:r>
          </a:p>
          <a:p>
            <a:endParaRPr lang="en-GB" sz="1050" dirty="0" smtClean="0"/>
          </a:p>
          <a:p>
            <a:r>
              <a:rPr lang="en-GB" sz="2000" dirty="0" smtClean="0"/>
              <a:t>This allows the child to develop the sense of </a:t>
            </a:r>
            <a:r>
              <a:rPr lang="en-GB" sz="2000" b="1" dirty="0" smtClean="0"/>
              <a:t>security and confidence </a:t>
            </a:r>
            <a:r>
              <a:rPr lang="en-GB" sz="2000" dirty="0" smtClean="0"/>
              <a:t>that enables them to deal with the world effectively</a:t>
            </a:r>
          </a:p>
          <a:p>
            <a:endParaRPr lang="en-GB" sz="2400" dirty="0"/>
          </a:p>
          <a:p>
            <a:endParaRPr lang="en-GB" sz="2400" dirty="0"/>
          </a:p>
        </p:txBody>
      </p:sp>
      <p:sp>
        <p:nvSpPr>
          <p:cNvPr id="4" name="Footer Placeholder 3"/>
          <p:cNvSpPr>
            <a:spLocks noGrp="1"/>
          </p:cNvSpPr>
          <p:nvPr>
            <p:ph type="ftr" sz="quarter" idx="11"/>
          </p:nvPr>
        </p:nvSpPr>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83759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94497"/>
            <a:ext cx="8229600" cy="2332856"/>
          </a:xfrm>
        </p:spPr>
        <p:txBody>
          <a:bodyPr>
            <a:noAutofit/>
          </a:bodyPr>
          <a:lstStyle/>
          <a:p>
            <a:r>
              <a:rPr lang="en-GB" sz="2800" dirty="0" smtClean="0"/>
              <a:t>‘Good enough’ parenting leads to a secure attachment</a:t>
            </a:r>
          </a:p>
          <a:p>
            <a:endParaRPr lang="en-GB" sz="2400" dirty="0" smtClean="0"/>
          </a:p>
          <a:p>
            <a:r>
              <a:rPr lang="en-GB" sz="2800" dirty="0" smtClean="0"/>
              <a:t>A secure attachment is most obvious at times of stress - the child can cope because he feels safe and loved - he has a </a:t>
            </a:r>
            <a:r>
              <a:rPr lang="en-GB" sz="2800" b="1" dirty="0" smtClean="0"/>
              <a:t>secure base</a:t>
            </a:r>
            <a:endParaRPr lang="en-GB" sz="2800" b="1" dirty="0"/>
          </a:p>
        </p:txBody>
      </p:sp>
      <p:sp>
        <p:nvSpPr>
          <p:cNvPr id="5" name="Footer Placeholder 4"/>
          <p:cNvSpPr>
            <a:spLocks noGrp="1"/>
          </p:cNvSpPr>
          <p:nvPr>
            <p:ph type="ftr" sz="quarter" idx="11"/>
          </p:nvPr>
        </p:nvSpPr>
        <p:spPr/>
        <p:txBody>
          <a:bodyPr/>
          <a:lstStyle/>
          <a:p>
            <a:endParaRPr lang="en-GB" sz="900" dirty="0"/>
          </a:p>
        </p:txBody>
      </p:sp>
      <p:pic>
        <p:nvPicPr>
          <p:cNvPr id="4"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730138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C&amp;YPS montage curved 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1328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268761"/>
            <a:ext cx="8229600" cy="5020700"/>
          </a:xfrm>
        </p:spPr>
        <p:txBody>
          <a:bodyPr>
            <a:normAutofit/>
          </a:bodyPr>
          <a:lstStyle/>
          <a:p>
            <a:pPr marL="0" indent="0" algn="ctr">
              <a:buNone/>
            </a:pPr>
            <a:r>
              <a:rPr lang="en-GB" sz="2800" b="1" dirty="0" smtClean="0"/>
              <a:t>Summary so far….</a:t>
            </a:r>
          </a:p>
          <a:p>
            <a:pPr marL="0" indent="0" algn="ctr">
              <a:buNone/>
            </a:pPr>
            <a:endParaRPr lang="en-GB" sz="500" b="1" dirty="0" smtClean="0"/>
          </a:p>
          <a:p>
            <a:pPr marL="0" indent="0" algn="ctr">
              <a:buNone/>
            </a:pPr>
            <a:endParaRPr lang="en-GB" sz="500" b="1" dirty="0"/>
          </a:p>
          <a:p>
            <a:pPr marL="0" indent="0" algn="ctr">
              <a:buNone/>
            </a:pPr>
            <a:endParaRPr lang="en-GB" sz="500" b="1" dirty="0" smtClean="0"/>
          </a:p>
          <a:p>
            <a:r>
              <a:rPr lang="en-GB" sz="2400" dirty="0" smtClean="0"/>
              <a:t>Forming an enduring bond with a special person or persons</a:t>
            </a:r>
          </a:p>
          <a:p>
            <a:endParaRPr lang="en-GB" sz="1400" dirty="0" smtClean="0"/>
          </a:p>
          <a:p>
            <a:r>
              <a:rPr lang="en-GB" sz="2400" dirty="0" smtClean="0"/>
              <a:t>Bonds that develop over  time - we all have an attachment history</a:t>
            </a:r>
          </a:p>
          <a:p>
            <a:endParaRPr lang="en-GB" sz="1400" dirty="0" smtClean="0"/>
          </a:p>
          <a:p>
            <a:r>
              <a:rPr lang="en-GB" sz="2400" dirty="0" smtClean="0"/>
              <a:t>It involves soothing, comfort - physical and emotional, and pleasure</a:t>
            </a:r>
          </a:p>
          <a:p>
            <a:endParaRPr lang="en-GB" sz="1400" dirty="0" smtClean="0"/>
          </a:p>
          <a:p>
            <a:r>
              <a:rPr lang="en-GB" sz="2400" dirty="0" smtClean="0"/>
              <a:t>And therefore provides the </a:t>
            </a:r>
            <a:r>
              <a:rPr lang="en-GB" sz="2400" b="1" dirty="0" smtClean="0"/>
              <a:t>safety </a:t>
            </a:r>
            <a:r>
              <a:rPr lang="en-GB" sz="2400" dirty="0" smtClean="0"/>
              <a:t>and </a:t>
            </a:r>
            <a:r>
              <a:rPr lang="en-GB" sz="2400" b="1" dirty="0" smtClean="0"/>
              <a:t>security</a:t>
            </a:r>
            <a:r>
              <a:rPr lang="en-GB" sz="2400" dirty="0" smtClean="0"/>
              <a:t> of a safe base</a:t>
            </a:r>
          </a:p>
          <a:p>
            <a:endParaRPr lang="en-GB" sz="1400" dirty="0" smtClean="0"/>
          </a:p>
          <a:p>
            <a:r>
              <a:rPr lang="en-GB" sz="2400" dirty="0" smtClean="0"/>
              <a:t>When attachments develop well they are said to be </a:t>
            </a:r>
            <a:r>
              <a:rPr lang="en-GB" sz="2400" b="1" dirty="0" smtClean="0"/>
              <a:t>secure</a:t>
            </a:r>
            <a:endParaRPr lang="en-GB" sz="2400" b="1" dirty="0"/>
          </a:p>
        </p:txBody>
      </p:sp>
      <p:sp>
        <p:nvSpPr>
          <p:cNvPr id="4" name="Footer Placeholder 3"/>
          <p:cNvSpPr>
            <a:spLocks noGrp="1"/>
          </p:cNvSpPr>
          <p:nvPr>
            <p:ph type="ftr" sz="quarter" idx="11"/>
          </p:nvPr>
        </p:nvSpPr>
        <p:spPr>
          <a:xfrm>
            <a:off x="3063264" y="6309320"/>
            <a:ext cx="2895600" cy="365125"/>
          </a:xfrm>
        </p:spPr>
        <p:txBody>
          <a:bodyPr/>
          <a:lstStyle/>
          <a:p>
            <a:endParaRPr lang="en-GB" dirty="0"/>
          </a:p>
        </p:txBody>
      </p:sp>
      <p:pic>
        <p:nvPicPr>
          <p:cNvPr id="6" name="Picture 2" descr="DCC%20Logo%2009%20Std%20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13956" y="6286937"/>
            <a:ext cx="1224136" cy="544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19142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3367</Words>
  <Application>Microsoft Office PowerPoint</Application>
  <PresentationFormat>On-screen Show (4:3)</PresentationFormat>
  <Paragraphs>423</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Attachment and Behaviours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Company>Durham County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Attachmment</dc:title>
  <dc:creator>Jackie Sharpe</dc:creator>
  <cp:lastModifiedBy>cspeight</cp:lastModifiedBy>
  <cp:revision>84</cp:revision>
  <dcterms:created xsi:type="dcterms:W3CDTF">2013-08-21T09:49:16Z</dcterms:created>
  <dcterms:modified xsi:type="dcterms:W3CDTF">2015-01-06T14:44:20Z</dcterms:modified>
</cp:coreProperties>
</file>