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34"/>
  </p:notesMasterIdLst>
  <p:sldIdLst>
    <p:sldId id="256" r:id="rId2"/>
    <p:sldId id="289" r:id="rId3"/>
    <p:sldId id="257" r:id="rId4"/>
    <p:sldId id="258" r:id="rId5"/>
    <p:sldId id="293" r:id="rId6"/>
    <p:sldId id="259" r:id="rId7"/>
    <p:sldId id="274" r:id="rId8"/>
    <p:sldId id="275" r:id="rId9"/>
    <p:sldId id="278" r:id="rId10"/>
    <p:sldId id="279" r:id="rId11"/>
    <p:sldId id="280" r:id="rId12"/>
    <p:sldId id="294" r:id="rId13"/>
    <p:sldId id="290" r:id="rId14"/>
    <p:sldId id="276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60" r:id="rId23"/>
    <p:sldId id="261" r:id="rId24"/>
    <p:sldId id="267" r:id="rId25"/>
    <p:sldId id="266" r:id="rId26"/>
    <p:sldId id="273" r:id="rId27"/>
    <p:sldId id="292" r:id="rId28"/>
    <p:sldId id="269" r:id="rId29"/>
    <p:sldId id="272" r:id="rId30"/>
    <p:sldId id="271" r:id="rId31"/>
    <p:sldId id="270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F1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284" autoAdjust="0"/>
  </p:normalViewPr>
  <p:slideViewPr>
    <p:cSldViewPr>
      <p:cViewPr>
        <p:scale>
          <a:sx n="72" d="100"/>
          <a:sy n="72" d="100"/>
        </p:scale>
        <p:origin x="-466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0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3B090-F0EC-4896-94A6-49EF170E8AFB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F5FA6-E7BB-4255-A449-DFBF035D9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354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F5FA6-E7BB-4255-A449-DFBF035D9B2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3276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Individual TA model – assigned to pupil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F5FA6-E7BB-4255-A449-DFBF035D9B24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8622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Handout </a:t>
            </a:r>
            <a:r>
              <a:rPr lang="en-GB" smtClean="0"/>
              <a:t>on partnerships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F5FA6-E7BB-4255-A449-DFBF035D9B24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39114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Final comment</a:t>
            </a:r>
            <a:r>
              <a:rPr lang="en-GB" baseline="0" dirty="0" smtClean="0"/>
              <a:t> – new colour any other ideas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F5FA6-E7BB-4255-A449-DFBF035D9B24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7613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TAs and HLTAs are teaching </a:t>
            </a:r>
          </a:p>
          <a:p>
            <a:r>
              <a:rPr lang="en-GB" dirty="0" smtClean="0"/>
              <a:t>Model examples given</a:t>
            </a:r>
            <a:r>
              <a:rPr lang="en-GB" baseline="0" dirty="0" smtClean="0"/>
              <a:t> out – Bloom and lanyard kit and also teacher tool kit </a:t>
            </a:r>
          </a:p>
          <a:p>
            <a:r>
              <a:rPr lang="en-GB" baseline="0" dirty="0" smtClean="0"/>
              <a:t>Plus activity sheet </a:t>
            </a:r>
          </a:p>
          <a:p>
            <a:r>
              <a:rPr lang="en-GB" baseline="0" dirty="0" smtClean="0"/>
              <a:t>Boils down to how you get them to think, how you pass on the information and give them time to think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F5FA6-E7BB-4255-A449-DFBF035D9B24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9280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Stereo</a:t>
            </a:r>
            <a:r>
              <a:rPr lang="en-GB" baseline="0" dirty="0" smtClean="0"/>
              <a:t> teaching – repeat </a:t>
            </a:r>
            <a:r>
              <a:rPr lang="en-GB" baseline="0" dirty="0" err="1" smtClean="0"/>
              <a:t>verbatum</a:t>
            </a:r>
            <a:r>
              <a:rPr lang="en-GB" baseline="0" dirty="0" smtClean="0"/>
              <a:t> what the teacher says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F5FA6-E7BB-4255-A449-DFBF035D9B24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8121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F5FA6-E7BB-4255-A449-DFBF035D9B24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4404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Suggested by </a:t>
            </a:r>
            <a:r>
              <a:rPr lang="en-GB" dirty="0" err="1" smtClean="0"/>
              <a:t>Sharples</a:t>
            </a:r>
            <a:r>
              <a:rPr lang="en-GB" baseline="0" dirty="0" smtClean="0"/>
              <a:t>, Webster and Blatchford  - this is a clearer view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F5FA6-E7BB-4255-A449-DFBF035D9B24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2890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F5FA6-E7BB-4255-A449-DFBF035D9B24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289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F5FA6-E7BB-4255-A449-DFBF035D9B2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653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Led</a:t>
            </a:r>
            <a:r>
              <a:rPr lang="en-GB" baseline="0" dirty="0" smtClean="0"/>
              <a:t> to follow up project EDTA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F5FA6-E7BB-4255-A449-DFBF035D9B2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989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Further work</a:t>
            </a:r>
            <a:r>
              <a:rPr lang="en-GB" baseline="0" dirty="0" smtClean="0"/>
              <a:t> by some of the authors in the same field has been conducted and a very recent report March 2015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F5FA6-E7BB-4255-A449-DFBF035D9B2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377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Aim of the session:</a:t>
            </a:r>
            <a:r>
              <a:rPr lang="en-GB" sz="1200" baseline="0" dirty="0" smtClean="0"/>
              <a:t> </a:t>
            </a:r>
            <a:r>
              <a:rPr lang="en-GB" sz="1200" dirty="0" smtClean="0"/>
              <a:t>To examine the  key findings and recommendations from the DISS project and consider how they relate to your practice and practice in your schools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F5FA6-E7BB-4255-A449-DFBF035D9B2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5013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F5FA6-E7BB-4255-A449-DFBF035D9B2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9390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GB" dirty="0" err="1" smtClean="0"/>
              <a:t>Inc</a:t>
            </a:r>
            <a:r>
              <a:rPr lang="en-GB" dirty="0" smtClean="0"/>
              <a:t> number feel prepared to work collaboratively with TAs</a:t>
            </a:r>
          </a:p>
          <a:p>
            <a:pPr marL="228600" indent="-228600">
              <a:buAutoNum type="arabicPeriod"/>
            </a:pPr>
            <a:r>
              <a:rPr lang="en-GB" dirty="0" smtClean="0"/>
              <a:t>UNISON – in relation to TAs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F5FA6-E7BB-4255-A449-DFBF035D9B2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210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Hand out ???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F5FA6-E7BB-4255-A449-DFBF035D9B2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0198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Use a different colour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6F5FA6-E7BB-4255-A449-DFBF035D9B24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526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1AB0-6123-492C-9FD6-6B4158453E46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DEEC7-D752-496B-AA09-AE66E3B169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1AB0-6123-492C-9FD6-6B4158453E46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DEEC7-D752-496B-AA09-AE66E3B169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1AB0-6123-492C-9FD6-6B4158453E46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DEEC7-D752-496B-AA09-AE66E3B169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1AB0-6123-492C-9FD6-6B4158453E46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DEEC7-D752-496B-AA09-AE66E3B169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1AB0-6123-492C-9FD6-6B4158453E46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DEEC7-D752-496B-AA09-AE66E3B169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1AB0-6123-492C-9FD6-6B4158453E46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DEEC7-D752-496B-AA09-AE66E3B169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1AB0-6123-492C-9FD6-6B4158453E46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DEEC7-D752-496B-AA09-AE66E3B169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1AB0-6123-492C-9FD6-6B4158453E46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DEEC7-D752-496B-AA09-AE66E3B169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1AB0-6123-492C-9FD6-6B4158453E46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DEEC7-D752-496B-AA09-AE66E3B1692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1AB0-6123-492C-9FD6-6B4158453E46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DEEC7-D752-496B-AA09-AE66E3B169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1AB0-6123-492C-9FD6-6B4158453E46}" type="datetimeFigureOut">
              <a:rPr lang="en-GB" smtClean="0"/>
              <a:t>12/05/2015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7DEEC7-D752-496B-AA09-AE66E3B1692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C7DEEC7-D752-496B-AA09-AE66E3B1692A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8841AB0-6123-492C-9FD6-6B4158453E46}" type="datetimeFigureOut">
              <a:rPr lang="en-GB" smtClean="0"/>
              <a:t>12/05/2015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www.google.co.uk/url?sa=i&amp;rct=j&amp;q=&amp;esrc=s&amp;source=images&amp;cd=&amp;cad=rja&amp;uact=8&amp;ved=0CAcQjRw&amp;url=http://en.wikipedia.org/wiki/Staffordshire_University&amp;ei=lcRNVaGDK8SP7AbS54G4Aw&amp;bvm=bv.92885102,d.ZGU&amp;psig=AFQjCNEJFcJTyfJ8aLzkxgr_-yQ81FWV-g&amp;ust=1431246353517965" TargetMode="External"/><Relationship Id="rId7" Type="http://schemas.openxmlformats.org/officeDocument/2006/relationships/hyperlink" Target="http://www.google.co.uk/url?sa=i&amp;rct=j&amp;q=&amp;esrc=s&amp;source=images&amp;cd=&amp;cad=rja&amp;uact=8&amp;ved=0CAcQjRw&amp;url=http://www.goskyride.com/stockton-on-tees&amp;ei=bs1NVYjDFOjc7AbowYDwBQ&amp;bvm=bv.92885102,d.ZGU&amp;psig=AFQjCNHVJ0KUNJk884w1Goz8lHF8Kdj8kw&amp;ust=143124861686288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google.co.uk/url?sa=i&amp;rct=j&amp;q=&amp;esrc=s&amp;source=images&amp;cd=&amp;cad=rja&amp;uact=8&amp;ved=0CAcQjRw&amp;url=http://hlta.org.uk/node/93&amp;ei=w8RNVZC9MtCO7Aao3oKIBQ&amp;bvm=bv.92885102,d.ZGU&amp;psig=AFQjCNGa5YgOcdy5CdzfJBnrbLQZD3iI6Q&amp;ust=1431246401127077" TargetMode="External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hyperlink" Target="https://about.twitter.com/press/brand-assets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uk/url?sa=i&amp;rct=j&amp;q=&amp;esrc=s&amp;source=images&amp;cd=&amp;cad=rja&amp;uact=8&amp;ved=0CAcQjRw&amp;url=https://belmontteach.wordpress.com/tag/matrix/&amp;ei=ANFNVdG9Jcbl7gbPjYDQCg&amp;bvm=bv.92885102,d.ZGU&amp;psig=AFQjCNGm27et0eQTxfnGxd7XBTg6d7hTrA&amp;ust=1431249514857008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.uk/Maximising-Impact-Teaching-Assistants-Guidance/dp/0415661285/ref=sr_1_1?ie=UTF8&amp;qid=1431162417&amp;sr=8-1&amp;keywords=maximising+the+impact+of+teaching+assistants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hyperlink" Target="http://www.amazon.co.uk/Reassessing-Impact-Teaching-Assistants-Challenges/dp/0415687640/ref=sr_1_3?ie=UTF8&amp;qid=1431162417&amp;sr=8-3&amp;keywords=maximising+the+impact+of+teaching+assistants" TargetMode="Externa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Effective Deployment of Teaching Assistants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528" y="4572000"/>
            <a:ext cx="4328218" cy="1066800"/>
          </a:xfrm>
        </p:spPr>
        <p:txBody>
          <a:bodyPr/>
          <a:lstStyle/>
          <a:p>
            <a:r>
              <a:rPr lang="en-GB" dirty="0" smtClean="0"/>
              <a:t>Fiona Hall               @Fionajhalll01</a:t>
            </a:r>
          </a:p>
          <a:p>
            <a:r>
              <a:rPr lang="en-GB" dirty="0" smtClean="0"/>
              <a:t>Judith Robson</a:t>
            </a:r>
            <a:endParaRPr lang="en-GB" dirty="0"/>
          </a:p>
        </p:txBody>
      </p:sp>
      <p:pic>
        <p:nvPicPr>
          <p:cNvPr id="1026" name="Picture 2" descr="http://upload.wikimedia.org/wikipedia/en/2/2e/Staffordshire_University_logo.pn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5445223"/>
            <a:ext cx="1381125" cy="895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hlta.org.uk/system/files/HLTA-North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595313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teescpp.org.uk/Websites/safeguarding/Images/Design%20images/SOT%20logo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500064"/>
            <a:ext cx="1690936" cy="785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g.twimg.com/Twitter_logo_blue.pn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4279404" y="4667585"/>
            <a:ext cx="278900" cy="226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934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can schools change?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/>
              <a:t>What can schools do regarding these aspects of preparedness to ensure future research does not tell the same story?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sz="3600" b="1" dirty="0" smtClean="0">
                <a:solidFill>
                  <a:srgbClr val="7030A0"/>
                </a:solidFill>
              </a:rPr>
              <a:t>Add to your flip chart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3341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GB" dirty="0" smtClean="0"/>
              <a:t>recommendations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496944" cy="612068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Mini tutorials with teachers and TAs</a:t>
            </a:r>
          </a:p>
          <a:p>
            <a:r>
              <a:rPr lang="en-GB" sz="2800" dirty="0" smtClean="0"/>
              <a:t>Training on pedagogical strategies </a:t>
            </a:r>
          </a:p>
          <a:p>
            <a:r>
              <a:rPr lang="en-GB" sz="2800" dirty="0" smtClean="0"/>
              <a:t>Include in staff training </a:t>
            </a:r>
          </a:p>
          <a:p>
            <a:r>
              <a:rPr lang="en-GB" sz="2800" dirty="0" smtClean="0"/>
              <a:t>Training on specific areas of SEN</a:t>
            </a:r>
          </a:p>
          <a:p>
            <a:r>
              <a:rPr lang="en-GB" sz="2800" dirty="0" smtClean="0"/>
              <a:t>Qualification and accreditation</a:t>
            </a:r>
          </a:p>
          <a:p>
            <a:r>
              <a:rPr lang="en-GB" sz="2800" dirty="0" smtClean="0"/>
              <a:t>Audit of staff skills</a:t>
            </a:r>
          </a:p>
          <a:p>
            <a:r>
              <a:rPr lang="en-GB" sz="2800" dirty="0" smtClean="0"/>
              <a:t>Classroom management training</a:t>
            </a:r>
          </a:p>
          <a:p>
            <a:r>
              <a:rPr lang="en-GB" sz="2800" dirty="0" smtClean="0"/>
              <a:t>Mentoring schemes</a:t>
            </a:r>
          </a:p>
          <a:p>
            <a:r>
              <a:rPr lang="en-GB" sz="2800" dirty="0" smtClean="0"/>
              <a:t>Allocated joint planning and feedback time </a:t>
            </a:r>
          </a:p>
          <a:p>
            <a:r>
              <a:rPr lang="en-GB" sz="2800" dirty="0" smtClean="0"/>
              <a:t>Full school inductions – </a:t>
            </a:r>
            <a:r>
              <a:rPr lang="en-GB" sz="2800" dirty="0" err="1" smtClean="0"/>
              <a:t>inc</a:t>
            </a:r>
            <a:r>
              <a:rPr lang="en-GB" sz="2800" dirty="0" smtClean="0"/>
              <a:t> shadowing </a:t>
            </a:r>
          </a:p>
        </p:txBody>
      </p:sp>
    </p:spTree>
    <p:extLst>
      <p:ext uri="{BB962C8B-B14F-4D97-AF65-F5344CB8AC3E}">
        <p14:creationId xmlns:p14="http://schemas.microsoft.com/office/powerpoint/2010/main" val="3424839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3" y="476672"/>
            <a:ext cx="7740848" cy="6120680"/>
          </a:xfrm>
        </p:spPr>
        <p:txBody>
          <a:bodyPr>
            <a:normAutofit/>
          </a:bodyPr>
          <a:lstStyle/>
          <a:p>
            <a:r>
              <a:rPr lang="en-GB" sz="2800" dirty="0"/>
              <a:t>Changing hours and contracts</a:t>
            </a:r>
          </a:p>
          <a:p>
            <a:r>
              <a:rPr lang="en-GB" sz="2800" dirty="0"/>
              <a:t>Creative timetables </a:t>
            </a:r>
          </a:p>
          <a:p>
            <a:r>
              <a:rPr lang="en-GB" sz="2800" dirty="0"/>
              <a:t>Audit of practice </a:t>
            </a:r>
          </a:p>
          <a:p>
            <a:r>
              <a:rPr lang="en-GB" sz="2800" dirty="0"/>
              <a:t>Teachers to plan lessons for TAs to lead that have the same standards and expectations</a:t>
            </a:r>
          </a:p>
          <a:p>
            <a:r>
              <a:rPr lang="en-GB" sz="2800" dirty="0"/>
              <a:t>Tuning in is beneficial but should not replace appropriate planning and prior discussion of role and task</a:t>
            </a:r>
          </a:p>
          <a:p>
            <a:r>
              <a:rPr lang="en-GB" sz="2800" dirty="0"/>
              <a:t>Appropriate lesson planning with expectations of TAs role clear (</a:t>
            </a:r>
            <a:r>
              <a:rPr lang="en-GB" sz="2800" dirty="0" err="1"/>
              <a:t>inc</a:t>
            </a:r>
            <a:r>
              <a:rPr lang="en-GB" sz="2800" dirty="0"/>
              <a:t> questioning) </a:t>
            </a:r>
          </a:p>
          <a:p>
            <a:r>
              <a:rPr lang="en-GB" sz="2800" dirty="0"/>
              <a:t>Lesson plans to be shared in advance with TA</a:t>
            </a:r>
          </a:p>
          <a:p>
            <a:pPr marL="0" indent="0">
              <a:buNone/>
            </a:pPr>
            <a:r>
              <a:rPr lang="en-GB" dirty="0"/>
              <a:t>(Russell, Webster and Blatchford, </a:t>
            </a:r>
            <a:r>
              <a:rPr lang="en-GB" dirty="0" smtClean="0"/>
              <a:t>2013)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6825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you think?</a:t>
            </a:r>
            <a:endParaRPr lang="en-GB" dirty="0"/>
          </a:p>
        </p:txBody>
      </p:sp>
      <p:pic>
        <p:nvPicPr>
          <p:cNvPr id="4" name="Picture 2" descr="C:\Users\Fiona\AppData\Local\Microsoft\Windows\Temporary Internet Files\Content.IE5\QAHE7YSL\google-talk[1]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62438" y="2095738"/>
            <a:ext cx="3809524" cy="3809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9452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</a:t>
            </a:r>
            <a:r>
              <a:rPr lang="en-GB" dirty="0" smtClean="0"/>
              <a:t>eployment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b="1" dirty="0" smtClean="0"/>
              <a:t>What do you think they said about TA deployment?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2800" i="1" dirty="0" smtClean="0"/>
              <a:t>This means:</a:t>
            </a:r>
          </a:p>
          <a:p>
            <a:pPr marL="0" indent="0">
              <a:buNone/>
            </a:pPr>
            <a:r>
              <a:rPr lang="en-GB" sz="2800" i="1" dirty="0" smtClean="0"/>
              <a:t> </a:t>
            </a:r>
            <a:r>
              <a:rPr lang="en-GB" sz="2800" i="1" dirty="0"/>
              <a:t>W</a:t>
            </a:r>
            <a:r>
              <a:rPr lang="en-GB" sz="2800" i="1" dirty="0" smtClean="0"/>
              <a:t>hat jobs you are asked to do; what roles you take on?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3200" b="1" dirty="0" smtClean="0">
                <a:solidFill>
                  <a:srgbClr val="7030A0"/>
                </a:solidFill>
              </a:rPr>
              <a:t>Place your ideas on the flipchart.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3806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Deployment – what they said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Non pedagogical deployment </a:t>
            </a:r>
          </a:p>
          <a:p>
            <a:r>
              <a:rPr lang="en-GB" dirty="0" smtClean="0"/>
              <a:t>Supporting the teacher to carry our routine tasks (prep and org of materials)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Classroom organisation (keeping children on task) </a:t>
            </a:r>
          </a:p>
          <a:p>
            <a:r>
              <a:rPr lang="en-GB" dirty="0" smtClean="0"/>
              <a:t>Direct support to children with physical and emotional needs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9171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b="1" dirty="0"/>
              <a:t>Pedagogical </a:t>
            </a:r>
          </a:p>
          <a:p>
            <a:r>
              <a:rPr lang="en-GB" dirty="0"/>
              <a:t>Teaching intervention programmes</a:t>
            </a:r>
          </a:p>
          <a:p>
            <a:r>
              <a:rPr lang="en-GB" dirty="0">
                <a:solidFill>
                  <a:srgbClr val="7030A0"/>
                </a:solidFill>
              </a:rPr>
              <a:t>Teaching individuals, groups and whole classes to support learning</a:t>
            </a:r>
          </a:p>
          <a:p>
            <a:r>
              <a:rPr lang="en-GB" dirty="0"/>
              <a:t>Covering classes</a:t>
            </a:r>
          </a:p>
          <a:p>
            <a:r>
              <a:rPr lang="en-GB" dirty="0"/>
              <a:t>Supporting pupils with SEND and of lower </a:t>
            </a:r>
            <a:r>
              <a:rPr lang="en-GB" dirty="0" smtClean="0"/>
              <a:t>ability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In an informal instructional role </a:t>
            </a:r>
            <a:r>
              <a:rPr lang="en-GB" dirty="0">
                <a:solidFill>
                  <a:srgbClr val="7030A0"/>
                </a:solidFill>
              </a:rPr>
              <a:t>supporting pupils </a:t>
            </a:r>
            <a:r>
              <a:rPr lang="en-GB" dirty="0" smtClean="0">
                <a:solidFill>
                  <a:srgbClr val="7030A0"/>
                </a:solidFill>
              </a:rPr>
              <a:t>with most </a:t>
            </a:r>
            <a:r>
              <a:rPr lang="en-GB" dirty="0">
                <a:solidFill>
                  <a:srgbClr val="7030A0"/>
                </a:solidFill>
              </a:rPr>
              <a:t>need</a:t>
            </a:r>
          </a:p>
          <a:p>
            <a:pPr marL="11430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0952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Deployment what they said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The more time spent with TAs the less attention they got from teachers</a:t>
            </a:r>
          </a:p>
          <a:p>
            <a:r>
              <a:rPr lang="en-GB" sz="2800" dirty="0" smtClean="0">
                <a:solidFill>
                  <a:srgbClr val="7030A0"/>
                </a:solidFill>
              </a:rPr>
              <a:t>Withdrawal reduces teacher led learning</a:t>
            </a:r>
          </a:p>
          <a:p>
            <a:r>
              <a:rPr lang="en-GB" sz="2800" dirty="0" smtClean="0"/>
              <a:t>These pupils, with more support,  make less progress</a:t>
            </a:r>
          </a:p>
          <a:p>
            <a:r>
              <a:rPr lang="en-GB" sz="2800" dirty="0" smtClean="0">
                <a:solidFill>
                  <a:srgbClr val="7030A0"/>
                </a:solidFill>
              </a:rPr>
              <a:t>TAs often ‘</a:t>
            </a:r>
            <a:r>
              <a:rPr lang="en-GB" sz="2800" dirty="0" err="1" smtClean="0">
                <a:solidFill>
                  <a:srgbClr val="7030A0"/>
                </a:solidFill>
              </a:rPr>
              <a:t>velcro’ed</a:t>
            </a:r>
            <a:r>
              <a:rPr lang="en-GB" sz="2800" dirty="0" smtClean="0">
                <a:solidFill>
                  <a:srgbClr val="7030A0"/>
                </a:solidFill>
              </a:rPr>
              <a:t> to a child</a:t>
            </a:r>
          </a:p>
          <a:p>
            <a:r>
              <a:rPr lang="en-GB" sz="2800" dirty="0" smtClean="0"/>
              <a:t>Decisions about contracts and hours of work has a strong influence on how they are deployed AND prepared</a:t>
            </a:r>
          </a:p>
          <a:p>
            <a:pPr marL="0" indent="0">
              <a:buNone/>
            </a:pPr>
            <a:r>
              <a:rPr lang="en-GB" dirty="0" smtClean="0"/>
              <a:t>(Russell, Webster and Blatchford, 2013)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3125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can schools do to change?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GB" sz="3200" dirty="0"/>
              <a:t>What can schools do regarding </a:t>
            </a:r>
            <a:r>
              <a:rPr lang="en-GB" sz="3200" dirty="0" smtClean="0"/>
              <a:t>deployment to </a:t>
            </a:r>
            <a:r>
              <a:rPr lang="en-GB" sz="3200" dirty="0"/>
              <a:t>ensure future research does not tell the same </a:t>
            </a:r>
            <a:r>
              <a:rPr lang="en-GB" sz="3200" dirty="0" smtClean="0"/>
              <a:t>story?</a:t>
            </a:r>
          </a:p>
          <a:p>
            <a:endParaRPr lang="en-GB" sz="3200" dirty="0"/>
          </a:p>
          <a:p>
            <a:pPr marL="114300" indent="0">
              <a:buNone/>
            </a:pPr>
            <a:r>
              <a:rPr lang="en-GB" sz="3200" b="1" dirty="0" smtClean="0">
                <a:solidFill>
                  <a:srgbClr val="7030A0"/>
                </a:solidFill>
              </a:rPr>
              <a:t>Add to your flipchart.</a:t>
            </a:r>
            <a:endParaRPr lang="en-GB" sz="3200" b="1" dirty="0">
              <a:solidFill>
                <a:srgbClr val="7030A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242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Recommendations – what they said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229600" cy="5213176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Audit TAs in schools</a:t>
            </a:r>
          </a:p>
          <a:p>
            <a:r>
              <a:rPr lang="en-GB" sz="2400" dirty="0" smtClean="0">
                <a:solidFill>
                  <a:srgbClr val="7030A0"/>
                </a:solidFill>
              </a:rPr>
              <a:t>Decide their role – pedagogical or non pedagogical</a:t>
            </a:r>
          </a:p>
          <a:p>
            <a:r>
              <a:rPr lang="en-GB" sz="2400" dirty="0" smtClean="0"/>
              <a:t>Audit the interventions and be willing to change frequency, location and duration </a:t>
            </a:r>
          </a:p>
          <a:p>
            <a:r>
              <a:rPr lang="en-GB" sz="2400" dirty="0" smtClean="0">
                <a:solidFill>
                  <a:srgbClr val="7030A0"/>
                </a:solidFill>
              </a:rPr>
              <a:t>Targets to be set for individuals in line with </a:t>
            </a:r>
            <a:r>
              <a:rPr lang="en-GB" sz="2400" dirty="0">
                <a:solidFill>
                  <a:srgbClr val="7030A0"/>
                </a:solidFill>
              </a:rPr>
              <a:t>N</a:t>
            </a:r>
            <a:r>
              <a:rPr lang="en-GB" sz="2400" dirty="0" smtClean="0">
                <a:solidFill>
                  <a:srgbClr val="7030A0"/>
                </a:solidFill>
              </a:rPr>
              <a:t>ational Curriculum</a:t>
            </a:r>
          </a:p>
          <a:p>
            <a:r>
              <a:rPr lang="en-GB" sz="2400" dirty="0" smtClean="0"/>
              <a:t>Ensure teachers take steps to integrate the content of the interventions into class</a:t>
            </a:r>
          </a:p>
          <a:p>
            <a:r>
              <a:rPr lang="en-GB" sz="2400" dirty="0" smtClean="0">
                <a:solidFill>
                  <a:srgbClr val="7030A0"/>
                </a:solidFill>
              </a:rPr>
              <a:t>Ensure TAs feed back from the interventions to the teachers</a:t>
            </a:r>
          </a:p>
          <a:p>
            <a:r>
              <a:rPr lang="en-GB" sz="2400" dirty="0" smtClean="0"/>
              <a:t>If TAs lead classes know strengths and limitations and skill set to do the job</a:t>
            </a:r>
          </a:p>
          <a:p>
            <a:r>
              <a:rPr lang="en-GB" sz="2400" dirty="0" smtClean="0">
                <a:solidFill>
                  <a:srgbClr val="7030A0"/>
                </a:solidFill>
              </a:rPr>
              <a:t>Move away for the individual TA model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3631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Class, year, subject based TAs – discuss the advantages and disadvantages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Advantages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Good teacher – TA partnerships</a:t>
            </a:r>
          </a:p>
          <a:p>
            <a:r>
              <a:rPr lang="en-GB" dirty="0" smtClean="0"/>
              <a:t>Good understanding of the curriculum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Better knowledge of expected outcomes and assessment </a:t>
            </a:r>
          </a:p>
          <a:p>
            <a:r>
              <a:rPr lang="en-GB" dirty="0" smtClean="0"/>
              <a:t>Clear understanding of classroom organisation 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Narrower range of subject content needed (Secondary)</a:t>
            </a:r>
          </a:p>
          <a:p>
            <a:r>
              <a:rPr lang="en-GB" dirty="0" smtClean="0"/>
              <a:t>More opportunity for joint planning 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Making good use of TA skill set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Disadvantages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solidFill>
                  <a:srgbClr val="7030A0"/>
                </a:solidFill>
              </a:rPr>
              <a:t>Teachers avoid taking responsibility for some aspects of their role expecting TA to do it</a:t>
            </a:r>
          </a:p>
          <a:p>
            <a:r>
              <a:rPr lang="en-GB" dirty="0" smtClean="0"/>
              <a:t>Not explaining to the TA assuming they will know </a:t>
            </a:r>
          </a:p>
          <a:p>
            <a:r>
              <a:rPr lang="en-GB" dirty="0" smtClean="0">
                <a:solidFill>
                  <a:srgbClr val="7030A0"/>
                </a:solidFill>
              </a:rPr>
              <a:t>Lack of coordination of  consistency across the school (secondary particularly)</a:t>
            </a:r>
          </a:p>
          <a:p>
            <a:r>
              <a:rPr lang="en-GB" dirty="0" smtClean="0"/>
              <a:t>May not have the right TA for the job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8175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build="p"/>
      <p:bldP spid="8" grpId="0" build="p"/>
      <p:bldP spid="9" grpId="0" build="p"/>
      <p:bldP spid="1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 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GB" sz="4700" dirty="0" smtClean="0"/>
          </a:p>
          <a:p>
            <a:pPr marL="0" indent="0">
              <a:buNone/>
            </a:pPr>
            <a:r>
              <a:rPr lang="en-GB" sz="4700" dirty="0" smtClean="0"/>
              <a:t>Complete the audit of your school deployment. </a:t>
            </a:r>
            <a:endParaRPr lang="en-GB" sz="4700" dirty="0"/>
          </a:p>
          <a:p>
            <a:pPr marL="0" indent="0">
              <a:buNone/>
            </a:pPr>
            <a:endParaRPr lang="en-GB" sz="4700" dirty="0" smtClean="0"/>
          </a:p>
          <a:p>
            <a:pPr marL="0" indent="0">
              <a:buNone/>
            </a:pPr>
            <a:r>
              <a:rPr lang="en-GB" sz="4700" dirty="0" smtClean="0"/>
              <a:t>Refer to this throughout the session</a:t>
            </a:r>
            <a:endParaRPr lang="en-GB" sz="4700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Available from: http</a:t>
            </a:r>
            <a:r>
              <a:rPr lang="en-GB" dirty="0"/>
              <a:t>://maximisingtas.co.uk/services/auditing.php</a:t>
            </a:r>
          </a:p>
        </p:txBody>
      </p:sp>
    </p:spTree>
    <p:extLst>
      <p:ext uri="{BB962C8B-B14F-4D97-AF65-F5344CB8AC3E}">
        <p14:creationId xmlns:p14="http://schemas.microsoft.com/office/powerpoint/2010/main" val="526802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Further recommendations on conditions and recruitment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800" dirty="0" smtClean="0"/>
              <a:t>Approach future recruitment differently</a:t>
            </a:r>
          </a:p>
          <a:p>
            <a:r>
              <a:rPr lang="en-GB" sz="2800" dirty="0" smtClean="0"/>
              <a:t>Raise entry qualifications</a:t>
            </a:r>
          </a:p>
          <a:p>
            <a:r>
              <a:rPr lang="en-GB" sz="2800" dirty="0" smtClean="0"/>
              <a:t>Be clear about expected hours of work</a:t>
            </a:r>
          </a:p>
          <a:p>
            <a:r>
              <a:rPr lang="en-GB" sz="2800" dirty="0" smtClean="0"/>
              <a:t>Clear job descriptions</a:t>
            </a:r>
          </a:p>
          <a:p>
            <a:r>
              <a:rPr lang="en-GB" sz="2800" dirty="0" smtClean="0"/>
              <a:t>Clear person specifications</a:t>
            </a:r>
          </a:p>
          <a:p>
            <a:r>
              <a:rPr lang="en-GB" sz="2800" dirty="0" smtClean="0"/>
              <a:t>Review conditions of employment of existing TAs</a:t>
            </a:r>
          </a:p>
          <a:p>
            <a:r>
              <a:rPr lang="en-GB" sz="2800" dirty="0" smtClean="0"/>
              <a:t>Train TAs if they do not have the full skill set for the role in which they need to be deployed</a:t>
            </a:r>
          </a:p>
          <a:p>
            <a:r>
              <a:rPr lang="en-GB" sz="2800" dirty="0" smtClean="0"/>
              <a:t>Teachers need to consider how TAs can add value to their role and ensure they retain responsibility for the learning of all pupils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321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What do you think?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C:\Users\Fiona\AppData\Local\Microsoft\Windows\Temporary Internet Files\Content.IE5\QAHE7YSL\google-talk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700808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8720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</a:t>
            </a:r>
            <a:r>
              <a:rPr lang="en-GB" dirty="0" smtClean="0"/>
              <a:t>ractice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600" dirty="0" smtClean="0"/>
              <a:t>What do you think the researchers said about TA practice? </a:t>
            </a:r>
          </a:p>
          <a:p>
            <a:pPr marL="0" indent="0">
              <a:buNone/>
            </a:pPr>
            <a:endParaRPr lang="en-GB" sz="3600" i="1" dirty="0" smtClean="0"/>
          </a:p>
          <a:p>
            <a:pPr marL="0" indent="0">
              <a:buNone/>
            </a:pPr>
            <a:r>
              <a:rPr lang="en-GB" sz="3600" i="1" dirty="0" smtClean="0"/>
              <a:t>Practice means how you interact with learners and encourage learning </a:t>
            </a:r>
            <a:endParaRPr lang="en-GB" sz="3600" i="1" dirty="0"/>
          </a:p>
          <a:p>
            <a:pPr marL="0" indent="0">
              <a:buNone/>
            </a:pPr>
            <a:endParaRPr lang="en-GB" sz="36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GB" sz="3600" dirty="0" smtClean="0">
                <a:solidFill>
                  <a:srgbClr val="7030A0"/>
                </a:solidFill>
              </a:rPr>
              <a:t>Write this on you flipchart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481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Practice – what they said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lnSpcReduction="10000"/>
          </a:bodyPr>
          <a:lstStyle/>
          <a:p>
            <a:r>
              <a:rPr lang="en-GB" sz="3200" dirty="0" smtClean="0"/>
              <a:t>More closed questions, fewer open questions</a:t>
            </a:r>
          </a:p>
          <a:p>
            <a:r>
              <a:rPr lang="en-GB" sz="3200" dirty="0" smtClean="0">
                <a:solidFill>
                  <a:srgbClr val="7030A0"/>
                </a:solidFill>
              </a:rPr>
              <a:t>Focus on task completion rather than understanding</a:t>
            </a:r>
          </a:p>
          <a:p>
            <a:r>
              <a:rPr lang="en-GB" sz="3200" dirty="0" smtClean="0"/>
              <a:t>Prompts that don’t enhance thinking</a:t>
            </a:r>
          </a:p>
          <a:p>
            <a:r>
              <a:rPr lang="en-GB" sz="3200" dirty="0" smtClean="0">
                <a:solidFill>
                  <a:srgbClr val="7030A0"/>
                </a:solidFill>
              </a:rPr>
              <a:t>Limited feedback to learners that related to their  learning </a:t>
            </a:r>
          </a:p>
          <a:p>
            <a:r>
              <a:rPr lang="en-GB" sz="3200" dirty="0" smtClean="0"/>
              <a:t>Provide answers</a:t>
            </a:r>
          </a:p>
          <a:p>
            <a:r>
              <a:rPr lang="en-GB" sz="3200" dirty="0" smtClean="0">
                <a:solidFill>
                  <a:srgbClr val="7030A0"/>
                </a:solidFill>
              </a:rPr>
              <a:t>Limited links to prior learning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(Blatchford, Russell and Webster, 2012)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261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can schools change?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What can schools do regarding these aspects of </a:t>
            </a:r>
            <a:r>
              <a:rPr lang="en-GB" sz="3200" dirty="0" smtClean="0"/>
              <a:t>practice  </a:t>
            </a:r>
            <a:r>
              <a:rPr lang="en-GB" sz="3200" dirty="0"/>
              <a:t>to ensure future research does not tell the same story?</a:t>
            </a:r>
          </a:p>
          <a:p>
            <a:pPr marL="0" indent="0">
              <a:buNone/>
            </a:pPr>
            <a:endParaRPr lang="en-GB" sz="3200" dirty="0" smtClean="0"/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b="1" dirty="0" smtClean="0">
                <a:solidFill>
                  <a:srgbClr val="7030A0"/>
                </a:solidFill>
              </a:rPr>
              <a:t>Write on your flip chart</a:t>
            </a:r>
            <a:endParaRPr lang="en-GB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4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55000" lnSpcReduction="20000"/>
          </a:bodyPr>
          <a:lstStyle/>
          <a:p>
            <a:r>
              <a:rPr lang="en-GB" sz="5100" dirty="0" smtClean="0"/>
              <a:t>TA-pupil  interactions promote thinking and learning not task completion</a:t>
            </a:r>
          </a:p>
          <a:p>
            <a:r>
              <a:rPr lang="en-GB" sz="5100" dirty="0" smtClean="0"/>
              <a:t>TAs to become reflective practitioners</a:t>
            </a:r>
          </a:p>
          <a:p>
            <a:r>
              <a:rPr lang="en-GB" sz="5100" dirty="0" smtClean="0"/>
              <a:t>Improve pupil interactions through training, observation and discussion</a:t>
            </a:r>
          </a:p>
          <a:p>
            <a:r>
              <a:rPr lang="en-GB" sz="5100" dirty="0" smtClean="0"/>
              <a:t>Create opportunities for learning good practice form others</a:t>
            </a:r>
          </a:p>
          <a:p>
            <a:endParaRPr lang="en-GB" sz="5100" dirty="0"/>
          </a:p>
          <a:p>
            <a:r>
              <a:rPr lang="en-GB" sz="5100" dirty="0" smtClean="0"/>
              <a:t>Develop forms of talk which help pupils to learn independence</a:t>
            </a:r>
          </a:p>
          <a:p>
            <a:r>
              <a:rPr lang="en-GB" sz="5100" dirty="0" smtClean="0"/>
              <a:t>Develop pupil led strategies </a:t>
            </a:r>
          </a:p>
          <a:p>
            <a:endParaRPr lang="en-GB" sz="5100" dirty="0" smtClean="0"/>
          </a:p>
          <a:p>
            <a:r>
              <a:rPr lang="en-GB" sz="5100" dirty="0" smtClean="0"/>
              <a:t>Improve questioning - plan; use models, wait time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552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Recommendations </a:t>
            </a:r>
            <a:endParaRPr lang="en-GB" dirty="0"/>
          </a:p>
        </p:txBody>
      </p:sp>
      <p:sp>
        <p:nvSpPr>
          <p:cNvPr id="3" name="Oval 2"/>
          <p:cNvSpPr/>
          <p:nvPr/>
        </p:nvSpPr>
        <p:spPr>
          <a:xfrm>
            <a:off x="0" y="1376772"/>
            <a:ext cx="4536504" cy="5112568"/>
          </a:xfrm>
          <a:prstGeom prst="ellipse">
            <a:avLst/>
          </a:prstGeom>
          <a:solidFill>
            <a:srgbClr val="18F1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1224136" y="1556792"/>
            <a:ext cx="2088232" cy="576064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AVOID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360040" y="2422033"/>
            <a:ext cx="1908212" cy="9595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Prioritising task completion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2370235" y="2270785"/>
            <a:ext cx="1728192" cy="99270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High use of closed questions</a:t>
            </a:r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1691680" y="4905164"/>
            <a:ext cx="1943708" cy="1117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Over prompting, spoon feeding</a:t>
            </a:r>
            <a:endParaRPr lang="en-GB" dirty="0"/>
          </a:p>
        </p:txBody>
      </p:sp>
      <p:sp>
        <p:nvSpPr>
          <p:cNvPr id="9" name="Oval 8"/>
          <p:cNvSpPr/>
          <p:nvPr/>
        </p:nvSpPr>
        <p:spPr>
          <a:xfrm>
            <a:off x="251520" y="4581128"/>
            <a:ext cx="1728192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Stereo teaching  </a:t>
            </a:r>
            <a:endParaRPr lang="en-GB" dirty="0"/>
          </a:p>
        </p:txBody>
      </p:sp>
      <p:sp>
        <p:nvSpPr>
          <p:cNvPr id="10" name="Oval 9"/>
          <p:cNvSpPr/>
          <p:nvPr/>
        </p:nvSpPr>
        <p:spPr>
          <a:xfrm>
            <a:off x="1115616" y="3632448"/>
            <a:ext cx="2736304" cy="9486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Not allowing enough think and response time </a:t>
            </a:r>
            <a:endParaRPr lang="en-GB" dirty="0"/>
          </a:p>
        </p:txBody>
      </p:sp>
      <p:sp>
        <p:nvSpPr>
          <p:cNvPr id="13" name="Oval 12"/>
          <p:cNvSpPr/>
          <p:nvPr/>
        </p:nvSpPr>
        <p:spPr>
          <a:xfrm>
            <a:off x="4607496" y="1376772"/>
            <a:ext cx="4536504" cy="5112568"/>
          </a:xfrm>
          <a:prstGeom prst="ellipse">
            <a:avLst/>
          </a:prstGeom>
          <a:solidFill>
            <a:srgbClr val="18F1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5791932" y="1586709"/>
            <a:ext cx="2167632" cy="684076"/>
          </a:xfrm>
          <a:prstGeom prst="ellips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ENCOURAGE</a:t>
            </a:r>
            <a:endParaRPr lang="en-GB" dirty="0"/>
          </a:p>
        </p:txBody>
      </p:sp>
      <p:sp>
        <p:nvSpPr>
          <p:cNvPr id="15" name="Oval 14"/>
          <p:cNvSpPr/>
          <p:nvPr/>
        </p:nvSpPr>
        <p:spPr>
          <a:xfrm>
            <a:off x="4693178" y="3381564"/>
            <a:ext cx="1895045" cy="13384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Pupils to be comfortable with taking risks </a:t>
            </a:r>
            <a:endParaRPr lang="en-GB" dirty="0"/>
          </a:p>
        </p:txBody>
      </p:sp>
      <p:sp>
        <p:nvSpPr>
          <p:cNvPr id="16" name="Oval 15"/>
          <p:cNvSpPr/>
          <p:nvPr/>
        </p:nvSpPr>
        <p:spPr>
          <a:xfrm>
            <a:off x="7020272" y="3376463"/>
            <a:ext cx="2107692" cy="13435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Pupils retain responsibility for their learning </a:t>
            </a:r>
            <a:endParaRPr lang="en-GB" dirty="0"/>
          </a:p>
        </p:txBody>
      </p:sp>
      <p:sp>
        <p:nvSpPr>
          <p:cNvPr id="19" name="Oval 18"/>
          <p:cNvSpPr/>
          <p:nvPr/>
        </p:nvSpPr>
        <p:spPr>
          <a:xfrm rot="10800000" flipV="1">
            <a:off x="5994948" y="5721009"/>
            <a:ext cx="1795004" cy="6035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Use open questions </a:t>
            </a:r>
            <a:endParaRPr lang="en-GB" dirty="0"/>
          </a:p>
        </p:txBody>
      </p:sp>
      <p:sp>
        <p:nvSpPr>
          <p:cNvPr id="20" name="Oval 19"/>
          <p:cNvSpPr/>
          <p:nvPr/>
        </p:nvSpPr>
        <p:spPr>
          <a:xfrm>
            <a:off x="5437903" y="4725144"/>
            <a:ext cx="2963746" cy="92098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Giving least amount of help first to aid ownership of task</a:t>
            </a:r>
            <a:endParaRPr lang="en-GB" dirty="0"/>
          </a:p>
        </p:txBody>
      </p:sp>
      <p:sp>
        <p:nvSpPr>
          <p:cNvPr id="21" name="Oval 20"/>
          <p:cNvSpPr/>
          <p:nvPr/>
        </p:nvSpPr>
        <p:spPr>
          <a:xfrm>
            <a:off x="5199761" y="2422033"/>
            <a:ext cx="3201888" cy="8629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Provide the right amount of support at the right time</a:t>
            </a:r>
            <a:endParaRPr lang="en-GB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-27632" y="37740"/>
            <a:ext cx="2909617" cy="45719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3330652" y="6478721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err="1" smtClean="0"/>
              <a:t>Sharples</a:t>
            </a:r>
            <a:r>
              <a:rPr lang="en-GB" sz="1200" dirty="0" smtClean="0"/>
              <a:t>, Webster and Blatchford, 2015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625246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Questioning …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509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Bloom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latin typeface="Calibri" pitchFamily="34" charset="0"/>
              </a:rPr>
              <a:t>Knowledge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latin typeface="Calibri" pitchFamily="34" charset="0"/>
              </a:rPr>
              <a:t>Understanding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latin typeface="Calibri" pitchFamily="34" charset="0"/>
              </a:rPr>
              <a:t>Application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latin typeface="Calibri" pitchFamily="34" charset="0"/>
              </a:rPr>
              <a:t>Analysis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latin typeface="Calibri" pitchFamily="34" charset="0"/>
              </a:rPr>
              <a:t>Synthesis </a:t>
            </a:r>
          </a:p>
          <a:p>
            <a: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prstClr val="black"/>
                </a:solidFill>
                <a:latin typeface="Calibri" pitchFamily="34" charset="0"/>
              </a:rPr>
              <a:t>Evaluation</a:t>
            </a:r>
          </a:p>
        </p:txBody>
      </p:sp>
      <p:pic>
        <p:nvPicPr>
          <p:cNvPr id="5" name="Picture 7" descr="Old Bloom Triangle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4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844824"/>
            <a:ext cx="4573587" cy="3751263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268769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Bloom activity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3945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GB" sz="3200" dirty="0">
                <a:solidFill>
                  <a:srgbClr val="000000"/>
                </a:solidFill>
                <a:latin typeface="Calibri" pitchFamily="34" charset="0"/>
              </a:rPr>
              <a:t>Hansel and Gretel</a:t>
            </a:r>
          </a:p>
          <a:p>
            <a:pPr marL="342900" lvl="0" indent="-342900">
              <a:spcBef>
                <a:spcPct val="20000"/>
              </a:spcBef>
            </a:pPr>
            <a:r>
              <a:rPr lang="en-GB" sz="2800" dirty="0" smtClean="0">
                <a:solidFill>
                  <a:srgbClr val="000000"/>
                </a:solidFill>
                <a:latin typeface="Calibri" pitchFamily="34" charset="0"/>
              </a:rPr>
              <a:t>Using </a:t>
            </a:r>
            <a:r>
              <a:rPr lang="en-GB" sz="2800" dirty="0">
                <a:solidFill>
                  <a:srgbClr val="000000"/>
                </a:solidFill>
                <a:latin typeface="Calibri" pitchFamily="34" charset="0"/>
              </a:rPr>
              <a:t>the Bloom’s </a:t>
            </a:r>
            <a:r>
              <a:rPr lang="en-GB" sz="2800" dirty="0" smtClean="0">
                <a:solidFill>
                  <a:srgbClr val="000000"/>
                </a:solidFill>
                <a:latin typeface="Calibri" pitchFamily="34" charset="0"/>
              </a:rPr>
              <a:t>pyramid</a:t>
            </a:r>
            <a:r>
              <a:rPr lang="en-GB" sz="2800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GB" sz="2800" dirty="0">
                <a:solidFill>
                  <a:srgbClr val="000000"/>
                </a:solidFill>
                <a:latin typeface="Calibri" pitchFamily="34" charset="0"/>
              </a:rPr>
              <a:t>to support your thinking identify the questions as open or closed and where you think they fall on the </a:t>
            </a:r>
            <a:r>
              <a:rPr lang="en-GB" sz="2800" dirty="0" smtClean="0">
                <a:solidFill>
                  <a:srgbClr val="000000"/>
                </a:solidFill>
                <a:latin typeface="Calibri" pitchFamily="34" charset="0"/>
              </a:rPr>
              <a:t>pyramid. Are they HOTS or LOTS?</a:t>
            </a:r>
            <a:endParaRPr lang="en-GB" sz="2800" dirty="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5" name="Picture 8" descr="Blooms-Lots-and-Hots-1rziprj-300x25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789040"/>
            <a:ext cx="2885934" cy="2600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5711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756084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National Agreement </a:t>
            </a:r>
          </a:p>
          <a:p>
            <a:r>
              <a:rPr lang="en-GB" sz="3600" dirty="0" err="1"/>
              <a:t>I</a:t>
            </a:r>
            <a:r>
              <a:rPr lang="en-GB" sz="3600" dirty="0" err="1" smtClean="0"/>
              <a:t>nc</a:t>
            </a:r>
            <a:r>
              <a:rPr lang="en-GB" sz="3600" dirty="0" smtClean="0"/>
              <a:t> in TA numbers, creation of Higher </a:t>
            </a:r>
            <a:r>
              <a:rPr lang="en-GB" sz="3600" dirty="0"/>
              <a:t>Level Teaching Assistants </a:t>
            </a:r>
            <a:r>
              <a:rPr lang="en-GB" sz="3600" dirty="0" smtClean="0"/>
              <a:t>and </a:t>
            </a:r>
            <a:r>
              <a:rPr lang="en-GB" sz="3600" dirty="0"/>
              <a:t>cover supervisors </a:t>
            </a:r>
          </a:p>
          <a:p>
            <a:r>
              <a:rPr lang="en-GB" sz="3600" dirty="0" smtClean="0"/>
              <a:t> TA </a:t>
            </a:r>
            <a:r>
              <a:rPr lang="en-GB" sz="3600" dirty="0"/>
              <a:t>numbers </a:t>
            </a:r>
            <a:r>
              <a:rPr lang="en-GB" sz="3600" dirty="0" smtClean="0"/>
              <a:t> </a:t>
            </a:r>
            <a:r>
              <a:rPr lang="en-GB" sz="3600" dirty="0"/>
              <a:t>in the region of 243,000, compared to 451,000 </a:t>
            </a:r>
            <a:r>
              <a:rPr lang="en-GB" sz="3600" dirty="0" smtClean="0"/>
              <a:t> teachers</a:t>
            </a:r>
            <a:r>
              <a:rPr lang="en-GB" sz="3600" i="1" dirty="0"/>
              <a:t> </a:t>
            </a:r>
            <a:r>
              <a:rPr lang="en-GB" sz="2000" dirty="0" smtClean="0"/>
              <a:t>(2014)</a:t>
            </a:r>
            <a:endParaRPr lang="en-GB" sz="2000" dirty="0"/>
          </a:p>
          <a:p>
            <a:r>
              <a:rPr lang="en-GB" sz="3600" dirty="0" smtClean="0"/>
              <a:t>around </a:t>
            </a:r>
            <a:r>
              <a:rPr lang="en-GB" sz="3600" dirty="0"/>
              <a:t>50,000 HLTAs </a:t>
            </a:r>
            <a:r>
              <a:rPr lang="en-GB" sz="2000" dirty="0" smtClean="0"/>
              <a:t>(2014)</a:t>
            </a:r>
          </a:p>
        </p:txBody>
      </p:sp>
    </p:spTree>
    <p:extLst>
      <p:ext uri="{BB962C8B-B14F-4D97-AF65-F5344CB8AC3E}">
        <p14:creationId xmlns:p14="http://schemas.microsoft.com/office/powerpoint/2010/main" val="2435529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Bloom cards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Question stems to be placed on website</a:t>
            </a:r>
            <a:endParaRPr lang="en-GB" dirty="0"/>
          </a:p>
        </p:txBody>
      </p:sp>
      <p:pic>
        <p:nvPicPr>
          <p:cNvPr id="1026" name="Picture 2" descr="\\sbcth-cesc-fs01\cesc$\howesj\Desktop\bloom card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988840"/>
            <a:ext cx="5057800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590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matrix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0691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1500" dirty="0" smtClean="0"/>
              <a:t>https</a:t>
            </a:r>
            <a:r>
              <a:rPr lang="en-GB" sz="1500" dirty="0"/>
              <a:t>://belmontteach.wordpress.com/tag/matrix/</a:t>
            </a:r>
          </a:p>
          <a:p>
            <a:pPr marL="0" indent="0">
              <a:buNone/>
            </a:pPr>
            <a:endParaRPr lang="en-GB" sz="2000" dirty="0" smtClean="0"/>
          </a:p>
        </p:txBody>
      </p:sp>
      <p:pic>
        <p:nvPicPr>
          <p:cNvPr id="3074" name="Picture 2" descr="https://belmontteach.files.wordpress.com/2014/01/question-matrix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68760"/>
            <a:ext cx="6720747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5950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“The impact and practice of TAs need to be seen in terms of decisions made about their deployment, preparedness and their conditions of employment – things that are outside their control”</a:t>
            </a:r>
          </a:p>
          <a:p>
            <a:pPr marL="0" indent="0">
              <a:buNone/>
            </a:pPr>
            <a:r>
              <a:rPr lang="en-GB" dirty="0" smtClean="0"/>
              <a:t>Russell, Webster and Blatchford  (2014) p99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Their key messages: </a:t>
            </a:r>
          </a:p>
          <a:p>
            <a:pPr marL="0" indent="0">
              <a:buNone/>
            </a:pPr>
            <a:r>
              <a:rPr lang="en-GB" dirty="0" smtClean="0"/>
              <a:t>Preparedness:  time to meet</a:t>
            </a:r>
          </a:p>
          <a:p>
            <a:pPr marL="0" indent="0">
              <a:buNone/>
            </a:pPr>
            <a:r>
              <a:rPr lang="en-GB" dirty="0" smtClean="0"/>
              <a:t>Practice: know when to be quiet, good questions; promote independent learners </a:t>
            </a:r>
          </a:p>
          <a:p>
            <a:pPr marL="0" indent="0">
              <a:buNone/>
            </a:pPr>
            <a:r>
              <a:rPr lang="en-GB" dirty="0" smtClean="0"/>
              <a:t>Deployment: TAs should work with all ability groups</a:t>
            </a:r>
            <a:endParaRPr lang="en-GB" dirty="0"/>
          </a:p>
        </p:txBody>
      </p:sp>
      <p:pic>
        <p:nvPicPr>
          <p:cNvPr id="2050" name="Picture 2" descr="Product Details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678" y="5314527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roduct Details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333999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5462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DISS Project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5" y="836712"/>
            <a:ext cx="7812856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between 2003 and 2008. </a:t>
            </a:r>
          </a:p>
          <a:p>
            <a:r>
              <a:rPr lang="en-GB" dirty="0"/>
              <a:t> large scale study </a:t>
            </a:r>
            <a:r>
              <a:rPr lang="en-GB" dirty="0" smtClean="0"/>
              <a:t>into the </a:t>
            </a:r>
            <a:r>
              <a:rPr lang="en-GB" dirty="0"/>
              <a:t>deployment and impact of support staff (DISS) in schools </a:t>
            </a:r>
          </a:p>
          <a:p>
            <a:r>
              <a:rPr lang="en-GB" dirty="0"/>
              <a:t>characteristics of TAs, their training, roles, pay and conditions, and impact they had in classrooms </a:t>
            </a:r>
          </a:p>
          <a:p>
            <a:r>
              <a:rPr lang="en-GB" dirty="0"/>
              <a:t>The study covered primary, secondary and special schools in England </a:t>
            </a:r>
          </a:p>
          <a:p>
            <a:r>
              <a:rPr lang="en-GB" dirty="0"/>
              <a:t>TAs were perceived in a positive light</a:t>
            </a:r>
          </a:p>
          <a:p>
            <a:r>
              <a:rPr lang="en-GB" dirty="0"/>
              <a:t>Examined and </a:t>
            </a:r>
            <a:r>
              <a:rPr lang="en-GB" dirty="0" smtClean="0"/>
              <a:t>questioned:     </a:t>
            </a:r>
            <a:r>
              <a:rPr lang="en-GB" b="1" dirty="0" smtClean="0">
                <a:solidFill>
                  <a:srgbClr val="FF0000"/>
                </a:solidFill>
              </a:rPr>
              <a:t>how </a:t>
            </a:r>
            <a:r>
              <a:rPr lang="en-GB" b="1" dirty="0">
                <a:solidFill>
                  <a:srgbClr val="FF0000"/>
                </a:solidFill>
              </a:rPr>
              <a:t>TAs were deployed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                                                          how </a:t>
            </a:r>
            <a:r>
              <a:rPr lang="en-GB" b="1" dirty="0">
                <a:solidFill>
                  <a:srgbClr val="FF0000"/>
                </a:solidFill>
              </a:rPr>
              <a:t>prepared they were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                                                          how </a:t>
            </a:r>
            <a:r>
              <a:rPr lang="en-GB" b="1" dirty="0">
                <a:solidFill>
                  <a:srgbClr val="FF0000"/>
                </a:solidFill>
              </a:rPr>
              <a:t>effective was their practice </a:t>
            </a:r>
          </a:p>
          <a:p>
            <a:r>
              <a:rPr lang="en-GB" dirty="0"/>
              <a:t>“the more support pupils received, the less progress they made.” (Blatchford et al., 2009 p. 34).</a:t>
            </a: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5" name="Rectangle 4"/>
          <p:cNvSpPr/>
          <p:nvPr/>
        </p:nvSpPr>
        <p:spPr>
          <a:xfrm>
            <a:off x="696144" y="1700808"/>
            <a:ext cx="7704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7186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Education Endowment Fund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Making Best Use of Teaching Assistants</a:t>
            </a:r>
          </a:p>
          <a:p>
            <a:r>
              <a:rPr lang="en-GB" sz="2800" dirty="0" smtClean="0"/>
              <a:t>Overview of recent research including the DISS project </a:t>
            </a:r>
          </a:p>
          <a:p>
            <a:r>
              <a:rPr lang="en-GB" sz="2800" dirty="0" smtClean="0"/>
              <a:t>Makes recommendations based on this research</a:t>
            </a:r>
          </a:p>
          <a:p>
            <a:r>
              <a:rPr lang="en-GB" sz="2800" dirty="0" smtClean="0"/>
              <a:t>Still drawing heavily from DISS and their follow up work with schools on the Effective Deployment of TAs (EDTA)</a:t>
            </a:r>
          </a:p>
          <a:p>
            <a:r>
              <a:rPr lang="en-GB" sz="2800" dirty="0"/>
              <a:t>O</a:t>
            </a:r>
            <a:r>
              <a:rPr lang="en-GB" sz="2800" dirty="0" smtClean="0"/>
              <a:t>ther research reiterates what was found in the DISS project </a:t>
            </a:r>
          </a:p>
          <a:p>
            <a:pPr marL="114300" indent="0">
              <a:buNone/>
            </a:pPr>
            <a:r>
              <a:rPr lang="en-GB" sz="1800" dirty="0" smtClean="0"/>
              <a:t>(</a:t>
            </a:r>
            <a:r>
              <a:rPr lang="en-GB" sz="1800" dirty="0" err="1" smtClean="0"/>
              <a:t>Sharples</a:t>
            </a:r>
            <a:r>
              <a:rPr lang="en-GB" sz="1800" dirty="0" smtClean="0"/>
              <a:t>, Webster and Blatchford, 2015)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20165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 smtClean="0"/>
              <a:t>The DISS project and EDTA project </a:t>
            </a:r>
            <a:r>
              <a:rPr lang="en-GB" dirty="0" smtClean="0"/>
              <a:t>Findings and recommendations 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Preparedness</a:t>
            </a:r>
          </a:p>
          <a:p>
            <a:pPr marL="514350" indent="-514350">
              <a:buAutoNum type="arabicPeriod"/>
            </a:pPr>
            <a:r>
              <a:rPr lang="en-GB" dirty="0" smtClean="0"/>
              <a:t>Deployment</a:t>
            </a:r>
            <a:endParaRPr lang="en-GB" dirty="0"/>
          </a:p>
          <a:p>
            <a:pPr marL="514350" indent="-514350">
              <a:buAutoNum type="arabicPeriod"/>
            </a:pPr>
            <a:r>
              <a:rPr lang="en-GB" dirty="0" smtClean="0"/>
              <a:t>practice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673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</a:t>
            </a:r>
            <a:r>
              <a:rPr lang="en-GB" dirty="0" smtClean="0"/>
              <a:t>reparedness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808"/>
            <a:ext cx="8064895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800" b="1" dirty="0" smtClean="0"/>
              <a:t>What do you think the researchers found about TA preparedness?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i="1" dirty="0" smtClean="0"/>
              <a:t>This means: </a:t>
            </a:r>
          </a:p>
          <a:p>
            <a:pPr marL="0" indent="0">
              <a:buNone/>
            </a:pPr>
            <a:r>
              <a:rPr lang="en-GB" i="1" dirty="0" smtClean="0"/>
              <a:t>How well are TAs trained to support learning including SEN? </a:t>
            </a: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r>
              <a:rPr lang="en-GB" i="1" dirty="0" smtClean="0"/>
              <a:t>How are TAs involved in  preparation, planning and feedback with teachers?</a:t>
            </a:r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r>
              <a:rPr lang="en-GB" i="1" dirty="0" smtClean="0"/>
              <a:t>Think about your self and the other TAs in your setting.</a:t>
            </a:r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r>
              <a:rPr lang="en-GB" sz="2800" b="1" dirty="0" smtClean="0">
                <a:solidFill>
                  <a:srgbClr val="7030A0"/>
                </a:solidFill>
              </a:rPr>
              <a:t>Place your ideas on a flipchart</a:t>
            </a:r>
            <a:endParaRPr lang="en-GB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8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Preparedness - what they said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136903" cy="4353347"/>
          </a:xfrm>
        </p:spPr>
        <p:txBody>
          <a:bodyPr>
            <a:normAutofit/>
          </a:bodyPr>
          <a:lstStyle/>
          <a:p>
            <a:pPr lvl="0"/>
            <a:r>
              <a:rPr lang="en-GB" dirty="0"/>
              <a:t>Little training for teachers to work with and/or manage </a:t>
            </a:r>
            <a:r>
              <a:rPr lang="en-GB" dirty="0" smtClean="0"/>
              <a:t>TAs - 75% </a:t>
            </a:r>
            <a:r>
              <a:rPr lang="en-GB" dirty="0"/>
              <a:t> </a:t>
            </a:r>
            <a:r>
              <a:rPr lang="en-GB" dirty="0" smtClean="0"/>
              <a:t>of teachers no training </a:t>
            </a:r>
          </a:p>
          <a:p>
            <a:pPr lvl="0"/>
            <a:r>
              <a:rPr lang="en-GB" dirty="0" smtClean="0"/>
              <a:t>Lack </a:t>
            </a:r>
            <a:r>
              <a:rPr lang="en-GB" dirty="0"/>
              <a:t>of planning, preparation and feedback time with the </a:t>
            </a:r>
            <a:r>
              <a:rPr lang="en-GB" dirty="0" smtClean="0"/>
              <a:t>teacher – 75% teachers had no allocated planning or feedback time (95% secondary </a:t>
            </a:r>
          </a:p>
          <a:p>
            <a:pPr lvl="0"/>
            <a:r>
              <a:rPr lang="en-GB" dirty="0" smtClean="0"/>
              <a:t>Communication </a:t>
            </a:r>
            <a:r>
              <a:rPr lang="en-GB" dirty="0" err="1" smtClean="0"/>
              <a:t>adhoc</a:t>
            </a:r>
            <a:endParaRPr lang="en-GB" dirty="0"/>
          </a:p>
          <a:p>
            <a:pPr lvl="0"/>
            <a:r>
              <a:rPr lang="en-GB" dirty="0"/>
              <a:t>Limited subject and pedagogical </a:t>
            </a:r>
            <a:r>
              <a:rPr lang="en-GB" dirty="0" smtClean="0"/>
              <a:t>knowledge</a:t>
            </a:r>
          </a:p>
          <a:p>
            <a:pPr lvl="0"/>
            <a:r>
              <a:rPr lang="en-GB" dirty="0" smtClean="0"/>
              <a:t>TAs feeling underprepared </a:t>
            </a:r>
          </a:p>
          <a:p>
            <a:pPr lvl="0"/>
            <a:r>
              <a:rPr lang="en-GB" dirty="0"/>
              <a:t>L</a:t>
            </a:r>
            <a:r>
              <a:rPr lang="en-GB" dirty="0" smtClean="0"/>
              <a:t>ack of information regarding tasks</a:t>
            </a:r>
            <a:endParaRPr lang="en-GB" dirty="0"/>
          </a:p>
          <a:p>
            <a:pPr marL="0" lvl="0" indent="0">
              <a:buNone/>
            </a:pPr>
            <a:r>
              <a:rPr lang="en-GB" dirty="0" smtClean="0"/>
              <a:t>(Blatchford</a:t>
            </a:r>
            <a:r>
              <a:rPr lang="en-GB" dirty="0"/>
              <a:t>, Russell and </a:t>
            </a:r>
            <a:r>
              <a:rPr lang="en-GB" dirty="0" smtClean="0"/>
              <a:t>Webster, 2012)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224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However – some developments since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5373216"/>
          </a:xfrm>
        </p:spPr>
        <p:txBody>
          <a:bodyPr>
            <a:normAutofit/>
          </a:bodyPr>
          <a:lstStyle/>
          <a:p>
            <a:r>
              <a:rPr lang="en-GB" sz="2600" dirty="0" smtClean="0"/>
              <a:t>ITT does look at TA- teacher collaboration </a:t>
            </a:r>
            <a:r>
              <a:rPr lang="en-GB" sz="1400" dirty="0" smtClean="0"/>
              <a:t>(NQT survey, 2014)</a:t>
            </a:r>
            <a:endParaRPr lang="en-GB" sz="1400" baseline="0" dirty="0" smtClean="0"/>
          </a:p>
          <a:p>
            <a:r>
              <a:rPr lang="en-GB" sz="2600" dirty="0" smtClean="0"/>
              <a:t>Preparedness of teachers is as important as preparedness of TAs </a:t>
            </a:r>
            <a:r>
              <a:rPr lang="en-GB" sz="1400" dirty="0" smtClean="0"/>
              <a:t>(Russell, Webster</a:t>
            </a:r>
            <a:r>
              <a:rPr lang="en-GB" sz="1400" dirty="0"/>
              <a:t> </a:t>
            </a:r>
            <a:r>
              <a:rPr lang="en-GB" sz="1400" dirty="0" smtClean="0"/>
              <a:t>and Blatchford, 2013) </a:t>
            </a:r>
          </a:p>
          <a:p>
            <a:r>
              <a:rPr lang="en-GB" sz="2600" dirty="0" smtClean="0"/>
              <a:t>TAs report feeling poorly supported by teachers when working with S EN </a:t>
            </a:r>
            <a:r>
              <a:rPr lang="en-GB" sz="1400" dirty="0" smtClean="0"/>
              <a:t>(</a:t>
            </a:r>
            <a:r>
              <a:rPr lang="en-GB" sz="1400" dirty="0" err="1" smtClean="0"/>
              <a:t>Vickermann</a:t>
            </a:r>
            <a:r>
              <a:rPr lang="en-GB" sz="1400" dirty="0" smtClean="0"/>
              <a:t> and Blundell, 2012)</a:t>
            </a:r>
          </a:p>
          <a:p>
            <a:r>
              <a:rPr lang="en-GB" sz="2600" dirty="0" smtClean="0"/>
              <a:t>TAs often work unsupervised </a:t>
            </a:r>
            <a:r>
              <a:rPr lang="en-GB" sz="1400" dirty="0" smtClean="0"/>
              <a:t>(</a:t>
            </a:r>
            <a:r>
              <a:rPr lang="en-GB" sz="1400" dirty="0" err="1" smtClean="0"/>
              <a:t>Warhurst</a:t>
            </a:r>
            <a:r>
              <a:rPr lang="en-GB" sz="1400" dirty="0" smtClean="0"/>
              <a:t> et al., 2014) </a:t>
            </a:r>
          </a:p>
          <a:p>
            <a:r>
              <a:rPr lang="en-GB" sz="2600" dirty="0"/>
              <a:t>S</a:t>
            </a:r>
            <a:r>
              <a:rPr lang="en-GB" sz="2600" dirty="0" smtClean="0"/>
              <a:t>chool leaders  aware of the need to develop the managerial skills of teachers </a:t>
            </a:r>
            <a:r>
              <a:rPr lang="en-GB" sz="1400" dirty="0" smtClean="0"/>
              <a:t>UNISON (2013</a:t>
            </a:r>
            <a:r>
              <a:rPr lang="en-GB" sz="1400" dirty="0"/>
              <a:t>) </a:t>
            </a:r>
            <a:endParaRPr lang="en-GB" sz="1400" dirty="0" smtClean="0"/>
          </a:p>
          <a:p>
            <a:r>
              <a:rPr lang="en-GB" sz="2600" dirty="0" smtClean="0"/>
              <a:t>Lack of supervision in the </a:t>
            </a:r>
            <a:r>
              <a:rPr lang="en-GB" sz="2600" dirty="0"/>
              <a:t>HLTA role </a:t>
            </a:r>
            <a:r>
              <a:rPr lang="en-GB" sz="1200" dirty="0"/>
              <a:t>(Hancock et al., 2010</a:t>
            </a:r>
            <a:r>
              <a:rPr lang="en-GB" sz="12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53391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276</TotalTime>
  <Words>1653</Words>
  <Application>Microsoft Office PowerPoint</Application>
  <PresentationFormat>On-screen Show (4:3)</PresentationFormat>
  <Paragraphs>275</Paragraphs>
  <Slides>32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Adjacency</vt:lpstr>
      <vt:lpstr>Effective Deployment of Teaching Assistants</vt:lpstr>
      <vt:lpstr>Starter activity</vt:lpstr>
      <vt:lpstr>Background</vt:lpstr>
      <vt:lpstr>The DISS Project</vt:lpstr>
      <vt:lpstr>Education Endowment Fund</vt:lpstr>
      <vt:lpstr>The DISS project and EDTA project Findings and recommendations </vt:lpstr>
      <vt:lpstr>Preparedness</vt:lpstr>
      <vt:lpstr>Preparedness - what they said</vt:lpstr>
      <vt:lpstr>However – some developments since  </vt:lpstr>
      <vt:lpstr>How can schools change?</vt:lpstr>
      <vt:lpstr>recommendations</vt:lpstr>
      <vt:lpstr>PowerPoint Presentation</vt:lpstr>
      <vt:lpstr>What do you think?</vt:lpstr>
      <vt:lpstr>Deployment</vt:lpstr>
      <vt:lpstr>Deployment – what they said</vt:lpstr>
      <vt:lpstr>Deployment what they said</vt:lpstr>
      <vt:lpstr>What can schools do to change? </vt:lpstr>
      <vt:lpstr>Recommendations – what they said </vt:lpstr>
      <vt:lpstr>Class, year, subject based TAs – discuss the advantages and disadvantages</vt:lpstr>
      <vt:lpstr>Further recommendations on conditions and recruitment </vt:lpstr>
      <vt:lpstr>What do you think? </vt:lpstr>
      <vt:lpstr>Practice </vt:lpstr>
      <vt:lpstr>Practice – what they said</vt:lpstr>
      <vt:lpstr>How can schools change?</vt:lpstr>
      <vt:lpstr>Recommendations </vt:lpstr>
      <vt:lpstr>Recommendations </vt:lpstr>
      <vt:lpstr>Questioning …</vt:lpstr>
      <vt:lpstr>Bloom</vt:lpstr>
      <vt:lpstr>Bloom activity</vt:lpstr>
      <vt:lpstr>Bloom cards</vt:lpstr>
      <vt:lpstr>Question matrix</vt:lpstr>
      <vt:lpstr>In summary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Deployment of Teaching Assistants</dc:title>
  <dc:creator>Fiona</dc:creator>
  <cp:lastModifiedBy>Robson, Judith</cp:lastModifiedBy>
  <cp:revision>35</cp:revision>
  <dcterms:created xsi:type="dcterms:W3CDTF">2015-05-08T09:44:16Z</dcterms:created>
  <dcterms:modified xsi:type="dcterms:W3CDTF">2015-05-12T07:42:53Z</dcterms:modified>
</cp:coreProperties>
</file>